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96" r:id="rId5"/>
    <p:sldId id="305" r:id="rId6"/>
    <p:sldId id="739" r:id="rId7"/>
    <p:sldId id="740" r:id="rId8"/>
    <p:sldId id="741" r:id="rId9"/>
    <p:sldId id="742" r:id="rId10"/>
    <p:sldId id="743" r:id="rId11"/>
    <p:sldId id="745" r:id="rId12"/>
    <p:sldId id="747" r:id="rId13"/>
    <p:sldId id="748" r:id="rId14"/>
    <p:sldId id="749" r:id="rId15"/>
    <p:sldId id="750" r:id="rId16"/>
    <p:sldId id="751" r:id="rId17"/>
    <p:sldId id="752" r:id="rId18"/>
    <p:sldId id="754" r:id="rId19"/>
    <p:sldId id="755" r:id="rId20"/>
    <p:sldId id="757" r:id="rId21"/>
    <p:sldId id="758" r:id="rId22"/>
    <p:sldId id="759" r:id="rId23"/>
    <p:sldId id="760" r:id="rId24"/>
    <p:sldId id="304" r:id="rId25"/>
    <p:sldId id="761" r:id="rId26"/>
    <p:sldId id="738" r:id="rId27"/>
    <p:sldId id="746" r:id="rId28"/>
    <p:sldId id="744" r:id="rId29"/>
    <p:sldId id="756" r:id="rId30"/>
  </p:sldIdLst>
  <p:sldSz cx="12188825" cy="6858000"/>
  <p:notesSz cx="6858000" cy="9144000"/>
  <p:defaultTextStyle>
    <a:defPPr>
      <a:defRPr lang="en-US"/>
    </a:defPPr>
    <a:lvl1pPr marL="0" algn="l" defTabSz="5790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79011" algn="l" defTabSz="5790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58023" algn="l" defTabSz="5790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37033" algn="l" defTabSz="5790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16044" algn="l" defTabSz="5790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895055" algn="l" defTabSz="5790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474067" algn="l" defTabSz="5790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053077" algn="l" defTabSz="5790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632088" algn="l" defTabSz="5790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Zukowski (ISACA HQ)" initials="NZ" lastIdx="1" clrIdx="0"/>
  <p:cmAuthor id="1" name="Kileen Harrison" initials="KH" lastIdx="23" clrIdx="1">
    <p:extLst>
      <p:ext uri="{19B8F6BF-5375-455C-9EA6-DF929625EA0E}">
        <p15:presenceInfo xmlns:p15="http://schemas.microsoft.com/office/powerpoint/2012/main" userId="Kileen Harrison" providerId="None"/>
      </p:ext>
    </p:extLst>
  </p:cmAuthor>
  <p:cmAuthor id="2" name="Paul Byrnes" initials="PB" lastIdx="7" clrIdx="2">
    <p:extLst>
      <p:ext uri="{19B8F6BF-5375-455C-9EA6-DF929625EA0E}">
        <p15:presenceInfo xmlns:p15="http://schemas.microsoft.com/office/powerpoint/2012/main" userId="1c0419237c9590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16D1A"/>
    <a:srgbClr val="FF9100"/>
    <a:srgbClr val="5EC5F4"/>
    <a:srgbClr val="0067B9"/>
    <a:srgbClr val="1E9ADB"/>
    <a:srgbClr val="EEBA68"/>
    <a:srgbClr val="EA421B"/>
    <a:srgbClr val="031C31"/>
    <a:srgbClr val="F89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66" y="15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36FF4-748B-4D32-B8D0-8571E06D3094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FF8A-4613-4C59-8A5A-4F603B5F3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3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It will take twice as much time!</a:t>
            </a:r>
          </a:p>
          <a:p>
            <a:r>
              <a:rPr lang="en-US" altLang="en-US" dirty="0"/>
              <a:t>It will take half as much time!</a:t>
            </a:r>
          </a:p>
          <a:p>
            <a:r>
              <a:rPr lang="en-US" altLang="en-US" dirty="0"/>
              <a:t>We can use the same team and save 50%</a:t>
            </a:r>
          </a:p>
          <a:p>
            <a:r>
              <a:rPr lang="en-US" altLang="en-US" dirty="0"/>
              <a:t>Since we used this Lead Appraiser on the last single model event, this HM multi-model event will be easy.</a:t>
            </a:r>
          </a:p>
          <a:p>
            <a:r>
              <a:rPr lang="en-US" altLang="en-US" dirty="0"/>
              <a:t>We can use one process performance model for both models and be fully covered!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“We have one good example of SPC in engineering, why would you need to see more ….”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“We do causal analysis,  but we can only show you that in one discipline.”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DFF8A-4613-4C59-8A5A-4F603B5F36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How is the OU defined? Where is work performed?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How is the organizational standard process designed?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Large scope adds risk and complexity.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Many different sponsors and support groups adds complexity.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DFF8A-4613-4C59-8A5A-4F603B5F36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Example: Is one example of a systems engineering tool being deployed sufficient for judging organization institutionalization of DEV and SVC?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altLang="en-US" dirty="0"/>
              <a:t>Data element needs increase substantially.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How much is enough application of a quantitative technique? 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How much is enough evidence to cover all in scope disciplines?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How can we adequately show the interrelationships and iterative nature of our HM implementation?</a:t>
            </a:r>
            <a:endParaRPr lang="en-US" altLang="en-US" sz="199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DFF8A-4613-4C59-8A5A-4F603B5F36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6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requirements for HM training for all team members in V2.0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May be hard for organizational participants to “describe” things to external team members if mixing interviewees from varying workgroups.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DFF8A-4613-4C59-8A5A-4F603B5F36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6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MMI2019_title2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6384" cy="6872288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15794" y="3835643"/>
            <a:ext cx="6947966" cy="807384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 b="0" i="0" kern="1800" spc="3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Presenter name, credentials, </a:t>
            </a:r>
            <a:br>
              <a:rPr lang="en-US" dirty="0"/>
            </a:br>
            <a:r>
              <a:rPr lang="en-US" dirty="0"/>
              <a:t>Title, Company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5794" y="1481668"/>
            <a:ext cx="6947966" cy="2382197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48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13" name="Picture 12" descr="CMMI-ISACA_log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41" y="5525440"/>
            <a:ext cx="3047998" cy="109300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083" y="6480169"/>
            <a:ext cx="11825452" cy="2308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Copyright © 2019 CMMI Institute.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839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388810" y="1090705"/>
            <a:ext cx="4480539" cy="44241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1440"/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059" y="450878"/>
            <a:ext cx="6844813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341060" y="1872478"/>
            <a:ext cx="6844812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8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388810" y="1075765"/>
            <a:ext cx="4480539" cy="44390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1440"/>
          <a:lstStyle>
            <a:lvl1pPr marL="0" indent="0" algn="ctr">
              <a:buFontTx/>
              <a:buNone/>
              <a:defRPr sz="2400" baseline="0"/>
            </a:lvl1pPr>
          </a:lstStyle>
          <a:p>
            <a:r>
              <a:rPr lang="en-US" dirty="0"/>
              <a:t>DRAG AND DROP PHOTO HERE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059" y="450878"/>
            <a:ext cx="6844813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059" y="906568"/>
            <a:ext cx="6844813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41060" y="1872478"/>
            <a:ext cx="6844812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7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375" y="1078753"/>
            <a:ext cx="3519542" cy="4519614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372375" y="1078753"/>
            <a:ext cx="3519542" cy="4519614"/>
          </a:xfrm>
          <a:prstGeom prst="rect">
            <a:avLst/>
          </a:prstGeom>
          <a:gradFill flip="none" rotWithShape="1">
            <a:gsLst>
              <a:gs pos="0">
                <a:srgbClr val="F89615"/>
              </a:gs>
              <a:gs pos="100000">
                <a:srgbClr val="EA421B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MMI_strokes-01.png"/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33192" r="29480" b="22138"/>
          <a:stretch/>
        </p:blipFill>
        <p:spPr>
          <a:xfrm flipH="1">
            <a:off x="8372375" y="1078753"/>
            <a:ext cx="3519541" cy="4519613"/>
          </a:xfrm>
          <a:prstGeom prst="rect">
            <a:avLst/>
          </a:prstGeom>
        </p:spPr>
      </p:pic>
      <p:sp>
        <p:nvSpPr>
          <p:cNvPr id="10" name="Text Placeholder 2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1059" y="450877"/>
            <a:ext cx="7814069" cy="9194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 userDrawn="1">
            <p:ph type="body" sz="quarter" idx="11"/>
          </p:nvPr>
        </p:nvSpPr>
        <p:spPr>
          <a:xfrm>
            <a:off x="341060" y="1872478"/>
            <a:ext cx="7814068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 userDrawn="1"/>
        </p:nvSpPr>
        <p:spPr>
          <a:xfrm>
            <a:off x="8707165" y="1370346"/>
            <a:ext cx="3057610" cy="422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Fifth level</a:t>
            </a:r>
          </a:p>
        </p:txBody>
      </p:sp>
      <p:pic>
        <p:nvPicPr>
          <p:cNvPr id="9" name="Picture 8" descr="CMMI2019_slidebottom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375" y="1078753"/>
            <a:ext cx="3519542" cy="45196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372375" y="1078753"/>
            <a:ext cx="3519542" cy="4519614"/>
          </a:xfrm>
          <a:prstGeom prst="rect">
            <a:avLst/>
          </a:prstGeom>
          <a:gradFill flip="none" rotWithShape="1">
            <a:gsLst>
              <a:gs pos="0">
                <a:srgbClr val="5EC5F4"/>
              </a:gs>
              <a:gs pos="100000">
                <a:srgbClr val="0067B9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1059" y="450877"/>
            <a:ext cx="7814069" cy="9194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1E9AD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 userDrawn="1">
            <p:ph type="body" sz="quarter" idx="11"/>
          </p:nvPr>
        </p:nvSpPr>
        <p:spPr>
          <a:xfrm>
            <a:off x="341060" y="1872478"/>
            <a:ext cx="7814068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CMMI2019_slidebottom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  <p:pic>
        <p:nvPicPr>
          <p:cNvPr id="17" name="Picture 16" descr="CMMI_strokes-01.png"/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33192" r="29480" b="22138"/>
          <a:stretch/>
        </p:blipFill>
        <p:spPr>
          <a:xfrm flipH="1">
            <a:off x="8372376" y="1078753"/>
            <a:ext cx="3519541" cy="451961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 userDrawn="1"/>
        </p:nvSpPr>
        <p:spPr>
          <a:xfrm>
            <a:off x="8707165" y="1370346"/>
            <a:ext cx="3057610" cy="422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9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375" y="1078753"/>
            <a:ext cx="3519542" cy="451961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8372375" y="1078753"/>
            <a:ext cx="3519542" cy="4519614"/>
          </a:xfrm>
          <a:prstGeom prst="rect">
            <a:avLst/>
          </a:prstGeom>
          <a:gradFill flip="none" rotWithShape="1">
            <a:gsLst>
              <a:gs pos="0">
                <a:srgbClr val="F89615"/>
              </a:gs>
              <a:gs pos="100000">
                <a:srgbClr val="EA421B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1059" y="450878"/>
            <a:ext cx="7814069" cy="45569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41059" y="906568"/>
            <a:ext cx="7814069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 userDrawn="1">
            <p:ph type="body" sz="quarter" idx="12"/>
          </p:nvPr>
        </p:nvSpPr>
        <p:spPr>
          <a:xfrm>
            <a:off x="341060" y="1872478"/>
            <a:ext cx="7814068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CMMI2019_slidebottom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  <p:pic>
        <p:nvPicPr>
          <p:cNvPr id="11" name="Picture 10" descr="CMMI_strokes-01.png"/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33192" r="29480" b="22138"/>
          <a:stretch/>
        </p:blipFill>
        <p:spPr>
          <a:xfrm flipH="1">
            <a:off x="8372376" y="1078753"/>
            <a:ext cx="3519541" cy="4519613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 userDrawn="1"/>
        </p:nvSpPr>
        <p:spPr>
          <a:xfrm>
            <a:off x="8707165" y="1370346"/>
            <a:ext cx="3057610" cy="422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78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059" y="450878"/>
            <a:ext cx="7814069" cy="45569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1E9AD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059" y="906568"/>
            <a:ext cx="7814069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060" y="1872478"/>
            <a:ext cx="7814068" cy="390971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375" y="1078753"/>
            <a:ext cx="3519542" cy="451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372375" y="1078753"/>
            <a:ext cx="3519542" cy="4519614"/>
          </a:xfrm>
          <a:prstGeom prst="rect">
            <a:avLst/>
          </a:prstGeom>
          <a:gradFill flip="none" rotWithShape="1">
            <a:gsLst>
              <a:gs pos="0">
                <a:srgbClr val="5EC5F4"/>
              </a:gs>
              <a:gs pos="100000">
                <a:srgbClr val="0067B9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MMI_strokes-01.png"/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33192" r="29480" b="22138"/>
          <a:stretch/>
        </p:blipFill>
        <p:spPr>
          <a:xfrm flipH="1">
            <a:off x="8372376" y="1078753"/>
            <a:ext cx="3519541" cy="4519613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 userDrawn="1"/>
        </p:nvSpPr>
        <p:spPr>
          <a:xfrm>
            <a:off x="8707165" y="1370346"/>
            <a:ext cx="3057610" cy="4228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buFont typeface="Arial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5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9063" indent="-1190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" indent="-109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.AppleSystemUIFont" charset="-120"/>
              <a:buChar char="–"/>
              <a:tabLst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solidFill>
                  <a:schemeClr val="bg1"/>
                </a:solidFill>
              </a:rPr>
              <a:t>Click to edit Master text styles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52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 flip="none" rotWithShape="1">
            <a:gsLst>
              <a:gs pos="0">
                <a:srgbClr val="5EC5F4"/>
              </a:gs>
              <a:gs pos="100000">
                <a:srgbClr val="0067B9"/>
              </a:gs>
            </a:gsLst>
            <a:lin ang="2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MMI_strokes-01.png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28417" r="8630" b="41139"/>
          <a:stretch/>
        </p:blipFill>
        <p:spPr>
          <a:xfrm flipH="1"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95348" y="523170"/>
            <a:ext cx="9816805" cy="4212895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Click to edit section divider headline</a:t>
            </a:r>
          </a:p>
        </p:txBody>
      </p:sp>
    </p:spTree>
    <p:extLst>
      <p:ext uri="{BB962C8B-B14F-4D97-AF65-F5344CB8AC3E}">
        <p14:creationId xmlns:p14="http://schemas.microsoft.com/office/powerpoint/2010/main" val="2299009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 flip="none" rotWithShape="1">
            <a:gsLst>
              <a:gs pos="0">
                <a:srgbClr val="F89615"/>
              </a:gs>
              <a:gs pos="100000">
                <a:srgbClr val="EA421B"/>
              </a:gs>
            </a:gsLst>
            <a:lin ang="2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MMI_strokes-01.png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28417" r="8630" b="41139"/>
          <a:stretch/>
        </p:blipFill>
        <p:spPr>
          <a:xfrm flipH="1">
            <a:off x="0" y="0"/>
            <a:ext cx="12188825" cy="68580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95348" y="523170"/>
            <a:ext cx="9816805" cy="4212895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Click to edit section divider headline</a:t>
            </a:r>
          </a:p>
        </p:txBody>
      </p:sp>
    </p:spTree>
    <p:extLst>
      <p:ext uri="{BB962C8B-B14F-4D97-AF65-F5344CB8AC3E}">
        <p14:creationId xmlns:p14="http://schemas.microsoft.com/office/powerpoint/2010/main" val="255149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MMI2019_title2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6384" cy="6872288"/>
          </a:xfrm>
          <a:prstGeom prst="rect">
            <a:avLst/>
          </a:prstGeom>
        </p:spPr>
      </p:pic>
      <p:pic>
        <p:nvPicPr>
          <p:cNvPr id="13" name="Picture 12" descr="CMMI-ISACA_log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41" y="5525440"/>
            <a:ext cx="3047998" cy="109300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1083" y="6480169"/>
            <a:ext cx="11825452" cy="23081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Copyright © 2019 CMMI Institute. All rights reserved.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9989" y="1715746"/>
            <a:ext cx="6933025" cy="1045883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6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9989" y="3075394"/>
            <a:ext cx="6933025" cy="687294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200" b="0" i="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Please rate this presentation </a:t>
            </a:r>
          </a:p>
          <a:p>
            <a:pPr lvl="0"/>
            <a:r>
              <a:rPr lang="en-US" dirty="0"/>
              <a:t>in the mobile app!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9989" y="3762688"/>
            <a:ext cx="6933025" cy="642471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600" b="0" i="0" kern="1800" spc="300">
                <a:solidFill>
                  <a:schemeClr val="bg1"/>
                </a:solidFill>
                <a:latin typeface="Arial"/>
                <a:cs typeface="Arial"/>
              </a:defRPr>
            </a:lvl1pPr>
            <a:lvl2pPr marL="579011" indent="0" algn="ctr">
              <a:buNone/>
              <a:defRPr/>
            </a:lvl2pPr>
            <a:lvl3pPr marL="1158023" indent="0" algn="ctr">
              <a:buNone/>
              <a:defRPr/>
            </a:lvl3pPr>
            <a:lvl4pPr marL="1737033" indent="0" algn="ctr">
              <a:buNone/>
              <a:defRPr/>
            </a:lvl4pPr>
            <a:lvl5pPr marL="2316044" indent="0" algn="ctr">
              <a:buNone/>
              <a:defRPr/>
            </a:lvl5pPr>
          </a:lstStyle>
          <a:p>
            <a:pPr lvl="0"/>
            <a:r>
              <a:rPr lang="en-US" dirty="0"/>
              <a:t>CMMIINSTITUTE.COM/CONFERENCES</a:t>
            </a:r>
          </a:p>
        </p:txBody>
      </p:sp>
    </p:spTree>
    <p:extLst>
      <p:ext uri="{BB962C8B-B14F-4D97-AF65-F5344CB8AC3E}">
        <p14:creationId xmlns:p14="http://schemas.microsoft.com/office/powerpoint/2010/main" val="60102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059" y="450878"/>
            <a:ext cx="9767888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341059" y="1872479"/>
            <a:ext cx="9767887" cy="37593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059" y="450878"/>
            <a:ext cx="9767888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059" y="906568"/>
            <a:ext cx="9767888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059" y="1872478"/>
            <a:ext cx="9767887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3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/>
          <p:cNvSpPr>
            <a:spLocks noGrp="1"/>
          </p:cNvSpPr>
          <p:nvPr>
            <p:ph type="chart" sz="quarter" idx="13" hasCustomPrompt="1"/>
          </p:nvPr>
        </p:nvSpPr>
        <p:spPr>
          <a:xfrm>
            <a:off x="6433861" y="1078753"/>
            <a:ext cx="5316814" cy="41686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/>
              <a:t>click icon to add chart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8983" y="400240"/>
            <a:ext cx="0" cy="5227676"/>
          </a:xfrm>
          <a:prstGeom prst="line">
            <a:avLst/>
          </a:prstGeom>
          <a:ln w="9525">
            <a:solidFill>
              <a:schemeClr val="tx1">
                <a:alpha val="21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059" y="450878"/>
            <a:ext cx="5471422" cy="93618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341060" y="1872479"/>
            <a:ext cx="5471421" cy="41938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6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/>
          <p:cNvSpPr>
            <a:spLocks noGrp="1"/>
          </p:cNvSpPr>
          <p:nvPr>
            <p:ph type="chart" sz="quarter" idx="13" hasCustomPrompt="1"/>
          </p:nvPr>
        </p:nvSpPr>
        <p:spPr>
          <a:xfrm>
            <a:off x="6433861" y="1078752"/>
            <a:ext cx="5316814" cy="41686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/>
              <a:t>click icon to add chart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8983" y="400240"/>
            <a:ext cx="0" cy="5227676"/>
          </a:xfrm>
          <a:prstGeom prst="line">
            <a:avLst/>
          </a:prstGeom>
          <a:ln w="9525">
            <a:solidFill>
              <a:schemeClr val="tx1">
                <a:alpha val="21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059" y="450878"/>
            <a:ext cx="5471422" cy="72341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059" y="1190672"/>
            <a:ext cx="5471422" cy="3969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41060" y="1872479"/>
            <a:ext cx="5471421" cy="419381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059" y="450878"/>
            <a:ext cx="9767888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060" y="1872478"/>
            <a:ext cx="4655628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5453319" y="1872478"/>
            <a:ext cx="4655628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1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059" y="450878"/>
            <a:ext cx="9767888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059" y="906568"/>
            <a:ext cx="9767888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060" y="1872478"/>
            <a:ext cx="4655628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5453319" y="1872478"/>
            <a:ext cx="4655628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059" y="450878"/>
            <a:ext cx="9767888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061" y="1872478"/>
            <a:ext cx="3636236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4262281" y="1872478"/>
            <a:ext cx="3636236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8147121" y="1872478"/>
            <a:ext cx="3636236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41059" y="450878"/>
            <a:ext cx="9767888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41059" y="906568"/>
            <a:ext cx="9767888" cy="4333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626F7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1061" y="1872478"/>
            <a:ext cx="3636236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4262281" y="1872478"/>
            <a:ext cx="3636236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8147121" y="1872478"/>
            <a:ext cx="3636236" cy="379273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FontTx/>
              <a:buNone/>
              <a:defRPr sz="2000">
                <a:solidFill>
                  <a:srgbClr val="626F7A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600">
                <a:solidFill>
                  <a:srgbClr val="626F7A"/>
                </a:solidFill>
              </a:defRPr>
            </a:lvl2pPr>
            <a:lvl3pPr marL="365760" indent="-201168">
              <a:spcBef>
                <a:spcPts val="600"/>
              </a:spcBef>
              <a:defRPr sz="1400">
                <a:solidFill>
                  <a:srgbClr val="626F7A"/>
                </a:solidFill>
              </a:defRPr>
            </a:lvl3pPr>
            <a:lvl4pPr marL="91440" indent="-289505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4pPr>
            <a:lvl5pPr marL="548640" indent="-201168">
              <a:spcBef>
                <a:spcPts val="600"/>
              </a:spcBef>
              <a:buFont typeface="Lucida Grande"/>
              <a:buChar char="–"/>
              <a:defRPr sz="140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5" y="6110477"/>
            <a:ext cx="1220724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70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3" r:id="rId2"/>
    <p:sldLayoutId id="2147483669" r:id="rId3"/>
    <p:sldLayoutId id="2147483666" r:id="rId4"/>
    <p:sldLayoutId id="2147483667" r:id="rId5"/>
    <p:sldLayoutId id="2147483657" r:id="rId6"/>
    <p:sldLayoutId id="2147483660" r:id="rId7"/>
    <p:sldLayoutId id="2147483659" r:id="rId8"/>
    <p:sldLayoutId id="2147483662" r:id="rId9"/>
    <p:sldLayoutId id="2147483661" r:id="rId10"/>
    <p:sldLayoutId id="2147483663" r:id="rId11"/>
    <p:sldLayoutId id="2147483664" r:id="rId12"/>
    <p:sldLayoutId id="2147483683" r:id="rId13"/>
    <p:sldLayoutId id="2147483665" r:id="rId14"/>
    <p:sldLayoutId id="2147483685" r:id="rId15"/>
    <p:sldLayoutId id="2147483656" r:id="rId16"/>
    <p:sldLayoutId id="2147483682" r:id="rId17"/>
    <p:sldLayoutId id="2147483690" r:id="rId18"/>
  </p:sldLayoutIdLst>
  <p:txStyles>
    <p:titleStyle>
      <a:lvl1pPr algn="ctr" defTabSz="57901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59" indent="-434259" algn="l" defTabSz="579011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93" indent="-361882" algn="l" defTabSz="579011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528" indent="-289505" algn="l" defTabSz="57901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539" indent="-289505" algn="l" defTabSz="57901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549" indent="-289505" algn="l" defTabSz="579011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560" indent="-289505" algn="l" defTabSz="57901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572" indent="-289505" algn="l" defTabSz="57901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583" indent="-289505" algn="l" defTabSz="57901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593" indent="-289505" algn="l" defTabSz="57901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9011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23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033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16044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95055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067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3077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2088" algn="l" defTabSz="5790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cmmi/results/results-by-organization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12924" y="4032026"/>
            <a:ext cx="6947966" cy="807384"/>
          </a:xfrm>
        </p:spPr>
        <p:txBody>
          <a:bodyPr/>
          <a:lstStyle/>
          <a:p>
            <a:r>
              <a:rPr lang="en-US" dirty="0"/>
              <a:t>Paul Byrnes, Principal and CEO, Integrated </a:t>
            </a:r>
          </a:p>
          <a:p>
            <a:r>
              <a:rPr lang="en-US" dirty="0"/>
              <a:t>System Diagnostics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Lessons Learned Performing a Very Large Multi-Model High Maturity Appraisal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53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5A4FF5-AB6E-4609-ACBE-DDF87ED68B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Quality Attribute Comparison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1F043A2B-76DA-4891-8CEF-098733F983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610623"/>
              </p:ext>
            </p:extLst>
          </p:nvPr>
        </p:nvGraphicFramePr>
        <p:xfrm>
          <a:off x="1225544" y="1226209"/>
          <a:ext cx="7998916" cy="4658774"/>
        </p:xfrm>
        <a:graphic>
          <a:graphicData uri="http://schemas.openxmlformats.org/drawingml/2006/table">
            <a:tbl>
              <a:tblPr/>
              <a:tblGrid>
                <a:gridCol w="2145741">
                  <a:extLst>
                    <a:ext uri="{9D8B030D-6E8A-4147-A177-3AD203B41FA5}">
                      <a16:colId xmlns:a16="http://schemas.microsoft.com/office/drawing/2014/main" val="3086778079"/>
                    </a:ext>
                  </a:extLst>
                </a:gridCol>
                <a:gridCol w="1550653">
                  <a:extLst>
                    <a:ext uri="{9D8B030D-6E8A-4147-A177-3AD203B41FA5}">
                      <a16:colId xmlns:a16="http://schemas.microsoft.com/office/drawing/2014/main" val="1328418908"/>
                    </a:ext>
                  </a:extLst>
                </a:gridCol>
                <a:gridCol w="2302793">
                  <a:extLst>
                    <a:ext uri="{9D8B030D-6E8A-4147-A177-3AD203B41FA5}">
                      <a16:colId xmlns:a16="http://schemas.microsoft.com/office/drawing/2014/main" val="2654453546"/>
                    </a:ext>
                  </a:extLst>
                </a:gridCol>
                <a:gridCol w="1999729">
                  <a:extLst>
                    <a:ext uri="{9D8B030D-6E8A-4147-A177-3AD203B41FA5}">
                      <a16:colId xmlns:a16="http://schemas.microsoft.com/office/drawing/2014/main" val="3576282450"/>
                    </a:ext>
                  </a:extLst>
                </a:gridCol>
              </a:tblGrid>
              <a:tr h="11274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Approach&gt;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Driver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“Old” SCAMPI A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Multi-model Approach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Comments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3149"/>
                  </a:ext>
                </a:extLst>
              </a:tr>
              <a:tr h="1110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Costly</a:t>
                      </a:r>
                    </a:p>
                  </a:txBody>
                  <a:tcPr marL="91416" marR="91416" marT="45708" marB="4570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Rough order 1.3X cost  for 2 models versus doing each benchmark separately (2X)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Cost savings substantial throughout the appraisal lifecycle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783184"/>
                  </a:ext>
                </a:extLst>
              </a:tr>
              <a:tr h="1310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Schedule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Longest events</a:t>
                      </a:r>
                    </a:p>
                  </a:txBody>
                  <a:tcPr marL="91416" marR="91416" marT="45708" marB="4570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Reduced schedule 30%. Example: DEV and SVC ML3 each 5 days. Versus 7 days combined.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Common preparatory and/or final events eliminates effort  duplication.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449453"/>
                  </a:ext>
                </a:extLst>
              </a:tr>
              <a:tr h="1110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Performance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Rigorous</a:t>
                      </a:r>
                    </a:p>
                  </a:txBody>
                  <a:tcPr marL="91416" marR="91416" marT="45708" marB="4570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Still rigorous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There is no need to sacrifice quality appraisal outcomes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416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57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731332-FC63-4B5D-9FAF-9D21FA704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Reduced Team Effort</a:t>
            </a:r>
            <a:endParaRPr lang="en-US" dirty="0"/>
          </a:p>
        </p:txBody>
      </p:sp>
      <p:graphicFrame>
        <p:nvGraphicFramePr>
          <p:cNvPr id="4" name="Group 86">
            <a:extLst>
              <a:ext uri="{FF2B5EF4-FFF2-40B4-BE49-F238E27FC236}">
                <a16:creationId xmlns:a16="http://schemas.microsoft.com/office/drawing/2014/main" id="{8D276060-7355-49B5-BE3C-3B58D95C9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866747"/>
              </p:ext>
            </p:extLst>
          </p:nvPr>
        </p:nvGraphicFramePr>
        <p:xfrm>
          <a:off x="2513941" y="1134756"/>
          <a:ext cx="6749968" cy="4418449"/>
        </p:xfrm>
        <a:graphic>
          <a:graphicData uri="http://schemas.openxmlformats.org/drawingml/2006/table">
            <a:tbl>
              <a:tblPr/>
              <a:tblGrid>
                <a:gridCol w="1631860">
                  <a:extLst>
                    <a:ext uri="{9D8B030D-6E8A-4147-A177-3AD203B41FA5}">
                      <a16:colId xmlns:a16="http://schemas.microsoft.com/office/drawing/2014/main" val="2943250561"/>
                    </a:ext>
                  </a:extLst>
                </a:gridCol>
                <a:gridCol w="1631860">
                  <a:extLst>
                    <a:ext uri="{9D8B030D-6E8A-4147-A177-3AD203B41FA5}">
                      <a16:colId xmlns:a16="http://schemas.microsoft.com/office/drawing/2014/main" val="1074355643"/>
                    </a:ext>
                  </a:extLst>
                </a:gridCol>
                <a:gridCol w="1631860">
                  <a:extLst>
                    <a:ext uri="{9D8B030D-6E8A-4147-A177-3AD203B41FA5}">
                      <a16:colId xmlns:a16="http://schemas.microsoft.com/office/drawing/2014/main" val="4189653546"/>
                    </a:ext>
                  </a:extLst>
                </a:gridCol>
                <a:gridCol w="1854388">
                  <a:extLst>
                    <a:ext uri="{9D8B030D-6E8A-4147-A177-3AD203B41FA5}">
                      <a16:colId xmlns:a16="http://schemas.microsoft.com/office/drawing/2014/main" val="4237257885"/>
                    </a:ext>
                  </a:extLst>
                </a:gridCol>
              </a:tblGrid>
              <a:tr h="1020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Assumptions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Attribute: Team Size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Attribute: Days on site for Benchmark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Attribute: Total Effort hours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90032"/>
                  </a:ext>
                </a:extLst>
              </a:tr>
              <a:tr h="1084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model events, 8 person team</a:t>
                      </a:r>
                    </a:p>
                  </a:txBody>
                  <a:tcPr marL="91416" marR="91416"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2*8=16</a:t>
                      </a: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2*8=16</a:t>
                      </a: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1024</a:t>
                      </a: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573501"/>
                  </a:ext>
                </a:extLst>
              </a:tr>
              <a:tr h="1156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model event, 8 person team</a:t>
                      </a:r>
                    </a:p>
                  </a:txBody>
                  <a:tcPr marL="91416" marR="91416"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1*8=8</a:t>
                      </a: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1*7=7</a:t>
                      </a: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448</a:t>
                      </a: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467801"/>
                  </a:ext>
                </a:extLst>
              </a:tr>
              <a:tr h="1156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Percentage savings</a:t>
                      </a:r>
                    </a:p>
                  </a:txBody>
                  <a:tcPr marL="91416" marR="91416"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506470"/>
                  </a:ext>
                </a:extLst>
              </a:tr>
            </a:tbl>
          </a:graphicData>
        </a:graphic>
      </p:graphicFrame>
      <p:sp>
        <p:nvSpPr>
          <p:cNvPr id="6" name="Text Box 78">
            <a:extLst>
              <a:ext uri="{FF2B5EF4-FFF2-40B4-BE49-F238E27FC236}">
                <a16:creationId xmlns:a16="http://schemas.microsoft.com/office/drawing/2014/main" id="{BACD9FEE-8F4A-4904-9892-7209323D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16" y="2396484"/>
            <a:ext cx="185732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0000CC"/>
                </a:solidFill>
              </a:rPr>
              <a:t>Separate HM events</a:t>
            </a:r>
          </a:p>
          <a:p>
            <a:endParaRPr lang="en-US" altLang="en-US" sz="1800" dirty="0">
              <a:solidFill>
                <a:srgbClr val="0000CC"/>
              </a:solidFill>
            </a:endParaRPr>
          </a:p>
          <a:p>
            <a:endParaRPr lang="en-US" altLang="en-US" sz="1800" dirty="0">
              <a:solidFill>
                <a:srgbClr val="0000CC"/>
              </a:solidFill>
            </a:endParaRPr>
          </a:p>
          <a:p>
            <a:r>
              <a:rPr lang="en-US" altLang="en-US" sz="1800" dirty="0">
                <a:solidFill>
                  <a:srgbClr val="0000CC"/>
                </a:solidFill>
              </a:rPr>
              <a:t>Single Multi-Model HM event</a:t>
            </a:r>
          </a:p>
          <a:p>
            <a:endParaRPr lang="en-US" altLang="en-US" sz="1800" dirty="0">
              <a:solidFill>
                <a:srgbClr val="0000CC"/>
              </a:solidFill>
            </a:endParaRPr>
          </a:p>
          <a:p>
            <a:endParaRPr lang="en-US" altLang="en-US" sz="1800" dirty="0">
              <a:solidFill>
                <a:srgbClr val="0000CC"/>
              </a:solidFill>
            </a:endParaRPr>
          </a:p>
          <a:p>
            <a:endParaRPr lang="en-US" altLang="en-US" sz="1800" dirty="0">
              <a:solidFill>
                <a:srgbClr val="0000CC"/>
              </a:solidFill>
            </a:endParaRPr>
          </a:p>
          <a:p>
            <a:r>
              <a:rPr lang="en-US" altLang="en-US" sz="1800" dirty="0">
                <a:solidFill>
                  <a:srgbClr val="0000CC"/>
                </a:solidFill>
              </a:rPr>
              <a:t>Savings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A91FA191-F7BA-49F1-889E-163E146F2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985" y="2854454"/>
            <a:ext cx="2513940" cy="193835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n-US" sz="2399" i="1" dirty="0">
                <a:solidFill>
                  <a:srgbClr val="0000CC"/>
                </a:solidFill>
              </a:rPr>
              <a:t>Outcome: Significant savings in all appraisal cost attributes</a:t>
            </a:r>
          </a:p>
        </p:txBody>
      </p:sp>
    </p:spTree>
    <p:extLst>
      <p:ext uri="{BB962C8B-B14F-4D97-AF65-F5344CB8AC3E}">
        <p14:creationId xmlns:p14="http://schemas.microsoft.com/office/powerpoint/2010/main" val="145561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9809F6-C1A1-4BB1-AF7F-5DE80D21E3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Multi-Model Best Practices – A Generic Practice Perspective</a:t>
            </a:r>
          </a:p>
        </p:txBody>
      </p:sp>
      <p:graphicFrame>
        <p:nvGraphicFramePr>
          <p:cNvPr id="4" name="Group 48">
            <a:extLst>
              <a:ext uri="{FF2B5EF4-FFF2-40B4-BE49-F238E27FC236}">
                <a16:creationId xmlns:a16="http://schemas.microsoft.com/office/drawing/2014/main" id="{7EF95235-6976-417B-997B-EAF18A5EF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897824"/>
              </p:ext>
            </p:extLst>
          </p:nvPr>
        </p:nvGraphicFramePr>
        <p:xfrm>
          <a:off x="1770227" y="898639"/>
          <a:ext cx="8648369" cy="5187836"/>
        </p:xfrm>
        <a:graphic>
          <a:graphicData uri="http://schemas.openxmlformats.org/drawingml/2006/table">
            <a:tbl>
              <a:tblPr/>
              <a:tblGrid>
                <a:gridCol w="191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5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71">
                <a:tc>
                  <a:txBody>
                    <a:bodyPr/>
                    <a:lstStyle/>
                    <a:p>
                      <a:pPr marL="463550" marR="0" lvl="0" indent="-463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Generic Practices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63550" marR="0" lvl="0" indent="-463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Implementation Issues</a:t>
                      </a:r>
                    </a:p>
                  </a:txBody>
                  <a:tcPr marL="91416" marR="91416"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63550" marR="0" lvl="0" indent="-463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Best Practices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 the Process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Organizations often don’t know how much data is needed to cover each model in scope, or where the gaps are across models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Start planning and appraisal design earlier.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Analyze model mappings relative to your organizational context. 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Provide Resources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Need a mechanism to efficiently archive and leverage data across models.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Use appraisal IT infrastructure – relational databases far superior to spreadsheets.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Manage Configurations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Data likely to be in multiple repositories. Significant IT and security issues.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Use appraisal tooling to manage evidence mapping –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without actually needing direct document access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663754"/>
                  </a:ext>
                </a:extLst>
              </a:tr>
              <a:tr h="1111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Involve Stakeholders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Potentially many more groups involved.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Potentially more sponsors involved.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More workflow dependencies.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Disparate Leads/Auditors and methods.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CMMI V2.0 structure better supports implementing multi-model.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Coordinate with your Leads/Auditors,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even if they don’t actually conduct events jointly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484248"/>
                  </a:ext>
                </a:extLst>
              </a:tr>
              <a:tr h="99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Monitor and Control the Process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Projects gather too few, or too many, documents.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Create evidence standards and track collection metrics, e.g.: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Effort to prep and build database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Coverage: Number/type of documents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Establish a Defined Process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Efficiency and productivity lost by not following an integrated plan.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Establish evidence threads.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Understand and standardize model maps.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Create evidence collection guidance.</a:t>
                      </a: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17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92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7768D-618A-4DDC-8E3C-C427C4CD9D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Lessons Implemented - Planning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1E5E2-3B70-483A-B439-E5554FCF3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059" y="1557689"/>
            <a:ext cx="9767887" cy="37593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CC"/>
                </a:solidFill>
              </a:rPr>
              <a:t>Organization Coverage: </a:t>
            </a:r>
            <a:r>
              <a:rPr lang="en-US" altLang="en-US" dirty="0">
                <a:solidFill>
                  <a:schemeClr val="tx1"/>
                </a:solidFill>
              </a:rPr>
              <a:t>large units have a real challenge showing institutionalization across the entire entity for full coverage of all models – </a:t>
            </a:r>
            <a:r>
              <a:rPr lang="en-US" altLang="en-US" i="1" dirty="0">
                <a:solidFill>
                  <a:schemeClr val="tx1"/>
                </a:solidFill>
              </a:rPr>
              <a:t>how many instances is enough?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i="1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CC"/>
                </a:solidFill>
              </a:rPr>
              <a:t>Model Coverage: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In high maturity multi-model events, the need to potentially bring in sampled data from additional projects increases.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CC"/>
                </a:solidFill>
              </a:rPr>
              <a:t>Life Cycle Coverage: </a:t>
            </a:r>
            <a:r>
              <a:rPr lang="en-US" altLang="en-US" dirty="0">
                <a:solidFill>
                  <a:schemeClr val="tx1"/>
                </a:solidFill>
              </a:rPr>
              <a:t>This effects all appraisals, but is exacerbated in high maturity multi-model events due to natural life cycle implementation workflows for differing work types. </a:t>
            </a:r>
            <a:endParaRPr lang="en-US" altLang="en-US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CC"/>
                </a:solidFill>
              </a:rPr>
              <a:t>Functional Coverage: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More groups likely need to be included. </a:t>
            </a:r>
            <a:endParaRPr lang="en-US" altLang="en-US" dirty="0"/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endParaRPr lang="en-US" altLang="en-US" i="1" dirty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2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60AD1-7BD2-4926-B271-A68126F44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Lessons Implemented – Tailoring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C45B3-086C-4ADD-AAED-01FA3710FF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059" y="1562990"/>
            <a:ext cx="9767887" cy="3759312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Some key SCAMPI HM multi-model tailoring and variations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0000CC"/>
                </a:solidFill>
              </a:rPr>
              <a:t>Start</a:t>
            </a:r>
            <a:r>
              <a:rPr lang="en-US" altLang="en-US" dirty="0">
                <a:solidFill>
                  <a:schemeClr val="tx1"/>
                </a:solidFill>
              </a:rPr>
              <a:t> organization preparation </a:t>
            </a:r>
            <a:r>
              <a:rPr lang="en-US" altLang="en-US" i="1" dirty="0">
                <a:solidFill>
                  <a:schemeClr val="tx1"/>
                </a:solidFill>
              </a:rPr>
              <a:t>much</a:t>
            </a:r>
            <a:r>
              <a:rPr lang="en-US" altLang="en-US" dirty="0">
                <a:solidFill>
                  <a:schemeClr val="tx1"/>
                </a:solidFill>
              </a:rPr>
              <a:t> sooner than a typical appraisal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sz="2000" i="1" dirty="0">
                <a:solidFill>
                  <a:schemeClr val="tx1"/>
                </a:solidFill>
              </a:rPr>
              <a:t> </a:t>
            </a:r>
            <a:r>
              <a:rPr lang="en-US" altLang="en-US" sz="2000" i="1" dirty="0">
                <a:solidFill>
                  <a:srgbClr val="0000CC"/>
                </a:solidFill>
              </a:rPr>
              <a:t>Allocate</a:t>
            </a:r>
            <a:r>
              <a:rPr lang="en-US" altLang="en-US" sz="2000" i="1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more preparation time to designing appropriate interview sessions (size, scope, type) to ensure coverage of all domains, disciplines, and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0000CC"/>
                </a:solidFill>
              </a:rPr>
              <a:t>Select</a:t>
            </a:r>
            <a:r>
              <a:rPr lang="en-US" altLang="en-US" dirty="0">
                <a:solidFill>
                  <a:schemeClr val="tx1"/>
                </a:solidFill>
              </a:rPr>
              <a:t> optimum team members – </a:t>
            </a:r>
            <a:r>
              <a:rPr lang="en-US" altLang="en-US" i="1" dirty="0">
                <a:solidFill>
                  <a:schemeClr val="tx1"/>
                </a:solidFill>
              </a:rPr>
              <a:t>high maturity experience, SPC skills, inside/outside org unit, specialized training, cross model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0000CC"/>
                </a:solidFill>
              </a:rPr>
              <a:t>Prepare</a:t>
            </a:r>
            <a:r>
              <a:rPr lang="en-US" altLang="en-US" dirty="0">
                <a:solidFill>
                  <a:schemeClr val="tx1"/>
                </a:solidFill>
              </a:rPr>
              <a:t> a longer, integrated organization in-brief – </a:t>
            </a:r>
            <a:r>
              <a:rPr lang="en-US" altLang="en-US" i="1" dirty="0">
                <a:solidFill>
                  <a:schemeClr val="tx1"/>
                </a:solidFill>
              </a:rPr>
              <a:t>discussion of goals, models/baselines, subprocesses across each discipline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0000CC"/>
                </a:solidFill>
              </a:rPr>
              <a:t>Use</a:t>
            </a:r>
            <a:r>
              <a:rPr lang="en-US" altLang="en-US" dirty="0">
                <a:solidFill>
                  <a:schemeClr val="tx1"/>
                </a:solidFill>
              </a:rPr>
              <a:t> automated tools – expansion in data elements required increases </a:t>
            </a:r>
            <a:r>
              <a:rPr lang="en-US" altLang="en-US" i="1" dirty="0">
                <a:solidFill>
                  <a:schemeClr val="tx1"/>
                </a:solidFill>
              </a:rPr>
              <a:t>need for different approaches to recording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9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21273-13AC-45E9-BF8E-04D89468AE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Lessons Implemented - Evidence</a:t>
            </a:r>
            <a:endParaRPr lang="en-US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60FBE74-BEFF-41DD-AA7B-093C03C0408A}"/>
              </a:ext>
            </a:extLst>
          </p:cNvPr>
          <p:cNvSpPr txBox="1">
            <a:spLocks noChangeArrowheads="1"/>
          </p:cNvSpPr>
          <p:nvPr/>
        </p:nvSpPr>
        <p:spPr>
          <a:xfrm>
            <a:off x="539646" y="1057894"/>
            <a:ext cx="8325767" cy="4723170"/>
          </a:xfrm>
        </p:spPr>
        <p:txBody>
          <a:bodyPr>
            <a:normAutofit fontScale="92500" lnSpcReduction="20000"/>
          </a:bodyPr>
          <a:lstStyle>
            <a:lvl1pPr marL="434259" indent="-434259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40893" indent="-361882" algn="l" defTabSz="579011" rtl="0" eaLnBrk="1" latinLnBrk="0" hangingPunct="1">
              <a:spcBef>
                <a:spcPct val="20000"/>
              </a:spcBef>
              <a:buFont typeface="Arial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528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539" indent="-289505" algn="l" defTabSz="579011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5549" indent="-289505" algn="l" defTabSz="579011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4560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3572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258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159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100" dirty="0"/>
              <a:t>Organize objective evidence in a user-friendly manner </a:t>
            </a:r>
          </a:p>
          <a:p>
            <a:pPr lvl="1"/>
            <a:r>
              <a:rPr lang="en-US" altLang="en-US" sz="2100" i="1" dirty="0">
                <a:solidFill>
                  <a:srgbClr val="0000CC"/>
                </a:solidFill>
              </a:rPr>
              <a:t>Must</a:t>
            </a:r>
            <a:r>
              <a:rPr lang="en-US" altLang="en-US" sz="2100" dirty="0"/>
              <a:t> provide guidance for interpreting objective evidence</a:t>
            </a:r>
          </a:p>
          <a:p>
            <a:pPr lvl="1"/>
            <a:r>
              <a:rPr lang="en-US" altLang="en-US" sz="2100" dirty="0"/>
              <a:t>Review the evidence for </a:t>
            </a:r>
            <a:r>
              <a:rPr lang="en-US" altLang="en-US" sz="2100" i="1" dirty="0">
                <a:solidFill>
                  <a:srgbClr val="0000CC"/>
                </a:solidFill>
              </a:rPr>
              <a:t>consistency</a:t>
            </a:r>
            <a:r>
              <a:rPr lang="en-US" altLang="en-US" sz="2100" dirty="0"/>
              <a:t> </a:t>
            </a:r>
            <a:r>
              <a:rPr lang="en-US" altLang="en-US" sz="2100" i="1" dirty="0">
                <a:solidFill>
                  <a:srgbClr val="0000CC"/>
                </a:solidFill>
              </a:rPr>
              <a:t>before</a:t>
            </a:r>
            <a:r>
              <a:rPr lang="en-US" altLang="en-US" sz="2100" dirty="0"/>
              <a:t> the event</a:t>
            </a:r>
          </a:p>
          <a:p>
            <a:pPr marL="0" indent="0">
              <a:buNone/>
            </a:pPr>
            <a:endParaRPr lang="en-US" altLang="en-US" sz="2100" dirty="0"/>
          </a:p>
          <a:p>
            <a:pPr marL="0" indent="0">
              <a:buNone/>
            </a:pPr>
            <a:r>
              <a:rPr lang="en-US" altLang="en-US" sz="2000" dirty="0"/>
              <a:t>HM multi-model events </a:t>
            </a:r>
            <a:r>
              <a:rPr lang="en-US" altLang="en-US" sz="2000" i="1" dirty="0">
                <a:solidFill>
                  <a:srgbClr val="0000CC"/>
                </a:solidFill>
              </a:rPr>
              <a:t>require more evidence </a:t>
            </a:r>
            <a:r>
              <a:rPr lang="en-US" altLang="en-US" sz="2000" dirty="0"/>
              <a:t>to show full coverage of practices that are highly integrated with other areas.</a:t>
            </a:r>
          </a:p>
          <a:p>
            <a:pPr marL="0" indent="0">
              <a:buNone/>
            </a:pPr>
            <a:endParaRPr lang="en-US" altLang="en-US" sz="2100" dirty="0"/>
          </a:p>
          <a:p>
            <a:pPr marL="0" indent="0">
              <a:buNone/>
            </a:pPr>
            <a:r>
              <a:rPr lang="en-US" altLang="en-US" sz="2100" dirty="0"/>
              <a:t>Develop “threads” to follow high maturity concepts in a more natural and flowing manner – </a:t>
            </a:r>
            <a:r>
              <a:rPr lang="en-US" altLang="en-US" sz="2100" i="1" dirty="0">
                <a:solidFill>
                  <a:srgbClr val="0000CC"/>
                </a:solidFill>
              </a:rPr>
              <a:t>present evidence by “topic” according to your process, rather than model practice buckets</a:t>
            </a:r>
          </a:p>
          <a:p>
            <a:pPr marL="0" indent="0">
              <a:buNone/>
            </a:pPr>
            <a:endParaRPr lang="en-US" altLang="en-US" sz="2100" i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altLang="en-US" sz="2100" dirty="0"/>
              <a:t>Use interim appraisals to incrementally “build” the appraisal database – </a:t>
            </a:r>
            <a:r>
              <a:rPr lang="en-US" altLang="en-US" sz="2100" i="1" dirty="0">
                <a:solidFill>
                  <a:srgbClr val="0000CC"/>
                </a:solidFill>
              </a:rPr>
              <a:t>HM events are typically not just a big bang single event</a:t>
            </a:r>
          </a:p>
          <a:p>
            <a:pPr marL="0" indent="0">
              <a:buNone/>
            </a:pPr>
            <a:endParaRPr lang="en-US" altLang="en-US" sz="2100" i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altLang="en-US" sz="2100" dirty="0">
                <a:solidFill>
                  <a:srgbClr val="0000CC"/>
                </a:solidFill>
              </a:rPr>
              <a:t>Automated tooling </a:t>
            </a:r>
            <a:r>
              <a:rPr lang="en-US" altLang="en-US" sz="2100" dirty="0"/>
              <a:t>is essential. It facilitates maximizing data reuse and collaboration and leveraging model mapping. </a:t>
            </a:r>
            <a:r>
              <a:rPr lang="en-US" altLang="en-US" sz="2100" i="1" dirty="0">
                <a:solidFill>
                  <a:srgbClr val="0000CC"/>
                </a:solidFill>
              </a:rPr>
              <a:t>Full Disclosure: I use Appraisal Wizard</a:t>
            </a:r>
            <a:r>
              <a:rPr lang="en-US" altLang="en-US" sz="2100" i="1" baseline="30000" dirty="0">
                <a:solidFill>
                  <a:srgbClr val="0000CC"/>
                </a:solidFill>
                <a:cs typeface="Arial" panose="020B0604020202020204" pitchFamily="34" charset="0"/>
              </a:rPr>
              <a:t>™ </a:t>
            </a:r>
            <a:r>
              <a:rPr lang="en-US" altLang="en-US" sz="2100" i="1" dirty="0">
                <a:solidFill>
                  <a:srgbClr val="0000CC"/>
                </a:solidFill>
              </a:rPr>
              <a:t>in all my events </a:t>
            </a:r>
            <a:endParaRPr lang="en-US" altLang="en-US" sz="1999" i="1" dirty="0">
              <a:solidFill>
                <a:srgbClr val="0000CC"/>
              </a:solidFill>
            </a:endParaRPr>
          </a:p>
          <a:p>
            <a:endParaRPr lang="en-US" altLang="en-US" sz="1999" i="1" dirty="0">
              <a:solidFill>
                <a:srgbClr val="0000CC"/>
              </a:solidFill>
            </a:endParaRPr>
          </a:p>
          <a:p>
            <a:endParaRPr lang="en-US" altLang="en-US" sz="1999" i="1" dirty="0">
              <a:solidFill>
                <a:srgbClr val="0000CC"/>
              </a:solidFill>
            </a:endParaRPr>
          </a:p>
        </p:txBody>
      </p:sp>
      <p:pic>
        <p:nvPicPr>
          <p:cNvPr id="5" name="Picture 5" descr="The image “file:///C:/Program%20Files/Microsoft%20Office/Clipart/Pub60Cor/AG00004_.bluebrint.GIF” cannot be displayed, because it contains errors.">
            <a:extLst>
              <a:ext uri="{FF2B5EF4-FFF2-40B4-BE49-F238E27FC236}">
                <a16:creationId xmlns:a16="http://schemas.microsoft.com/office/drawing/2014/main" id="{5675272B-CE3A-43C9-865F-8A32178A19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924" y="1438797"/>
            <a:ext cx="1333153" cy="128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95FBB6BD-B7EF-4DF5-A331-E5AA8EB9A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32323"/>
              </p:ext>
            </p:extLst>
          </p:nvPr>
        </p:nvGraphicFramePr>
        <p:xfrm>
          <a:off x="9253925" y="3181419"/>
          <a:ext cx="1699770" cy="1933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lip" r:id="rId5" imgW="3383280" imgH="3848040" progId="MS_ClipArt_Gallery.2">
                  <p:embed/>
                </p:oleObj>
              </mc:Choice>
              <mc:Fallback>
                <p:oleObj name="Clip" r:id="rId5" imgW="3383280" imgH="3848040" progId="MS_ClipArt_Gallery.2">
                  <p:embed/>
                  <p:pic>
                    <p:nvPicPr>
                      <p:cNvPr id="6" name="Object 12">
                        <a:extLst>
                          <a:ext uri="{FF2B5EF4-FFF2-40B4-BE49-F238E27FC236}">
                            <a16:creationId xmlns:a16="http://schemas.microsoft.com/office/drawing/2014/main" id="{95FBB6BD-B7EF-4DF5-A331-E5AA8EB9A4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3925" y="3181419"/>
                        <a:ext cx="1699770" cy="1933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98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B66CA-224D-4AEF-AF77-52E855E73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Lessons Implemented - Conduct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5414E-D888-4F4A-9936-5E341F496C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65" y="1132339"/>
            <a:ext cx="9842182" cy="44889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0000CC"/>
                </a:solidFill>
              </a:rPr>
              <a:t>Provide </a:t>
            </a:r>
            <a:r>
              <a:rPr lang="en-US" altLang="en-US" dirty="0">
                <a:solidFill>
                  <a:schemeClr val="tx1"/>
                </a:solidFill>
              </a:rPr>
              <a:t>all team members insight into the high maturity practice implementation.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0000CC"/>
                </a:solidFill>
              </a:rPr>
              <a:t>Increase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1"/>
                </a:solidFill>
              </a:rPr>
              <a:t>team skill requirements. </a:t>
            </a:r>
            <a:r>
              <a:rPr lang="en-US" altLang="en-US" i="1" dirty="0">
                <a:solidFill>
                  <a:schemeClr val="tx1"/>
                </a:solidFill>
              </a:rPr>
              <a:t>And</a:t>
            </a:r>
            <a:r>
              <a:rPr lang="en-US" altLang="en-US" dirty="0">
                <a:solidFill>
                  <a:schemeClr val="tx1"/>
                </a:solidFill>
              </a:rPr>
              <a:t>, they must meet method qualifications in each model/domain as if they were separate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799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0000CC"/>
                </a:solidFill>
              </a:rPr>
              <a:t>Leverage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1"/>
                </a:solidFill>
              </a:rPr>
              <a:t>“overlaps” and “dependencies” in the model to assign mini-teams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0000CC"/>
                </a:solidFill>
              </a:rPr>
              <a:t>Leverage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1"/>
                </a:solidFill>
              </a:rPr>
              <a:t>commonality of tasks HM multi-model events require more, and different, interview participants to cover all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0000CC"/>
                </a:solidFill>
              </a:rPr>
              <a:t>Maximize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1"/>
                </a:solidFill>
              </a:rPr>
              <a:t>team time for HM sessions and tasks;  </a:t>
            </a:r>
            <a:r>
              <a:rPr lang="en-US" altLang="en-US" i="1" dirty="0">
                <a:solidFill>
                  <a:srgbClr val="0000CC"/>
                </a:solidFill>
              </a:rPr>
              <a:t>Conduct</a:t>
            </a:r>
            <a:r>
              <a:rPr lang="en-US" altLang="en-US" dirty="0">
                <a:solidFill>
                  <a:schemeClr val="tx1"/>
                </a:solidFill>
              </a:rPr>
              <a:t> parallel interview sessions –optimize team member skills sets across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8B998D89-AFF3-44B9-93C2-AB778851C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45141"/>
              </p:ext>
            </p:extLst>
          </p:nvPr>
        </p:nvGraphicFramePr>
        <p:xfrm>
          <a:off x="10008116" y="2640330"/>
          <a:ext cx="1745795" cy="86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lip" r:id="rId4" imgW="3482280" imgH="1729800" progId="MS_ClipArt_Gallery.2">
                  <p:embed/>
                </p:oleObj>
              </mc:Choice>
              <mc:Fallback>
                <p:oleObj name="Clip" r:id="rId4" imgW="3482280" imgH="1729800" progId="MS_ClipArt_Gallery.2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8B998D89-AFF3-44B9-93C2-AB778851C3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8116" y="2640330"/>
                        <a:ext cx="1745795" cy="86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3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27885-5329-467A-AA3D-BCE835F74A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Addressing Common Risks</a:t>
            </a:r>
            <a:endParaRPr lang="en-US" dirty="0"/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D02AA3BD-6F8B-4168-AD47-B2ABF61E39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362623"/>
              </p:ext>
            </p:extLst>
          </p:nvPr>
        </p:nvGraphicFramePr>
        <p:xfrm>
          <a:off x="974361" y="1277223"/>
          <a:ext cx="9380585" cy="4493117"/>
        </p:xfrm>
        <a:graphic>
          <a:graphicData uri="http://schemas.openxmlformats.org/drawingml/2006/table">
            <a:tbl>
              <a:tblPr/>
              <a:tblGrid>
                <a:gridCol w="2323475">
                  <a:extLst>
                    <a:ext uri="{9D8B030D-6E8A-4147-A177-3AD203B41FA5}">
                      <a16:colId xmlns:a16="http://schemas.microsoft.com/office/drawing/2014/main" val="1875802319"/>
                    </a:ext>
                  </a:extLst>
                </a:gridCol>
                <a:gridCol w="3328257">
                  <a:extLst>
                    <a:ext uri="{9D8B030D-6E8A-4147-A177-3AD203B41FA5}">
                      <a16:colId xmlns:a16="http://schemas.microsoft.com/office/drawing/2014/main" val="3372455593"/>
                    </a:ext>
                  </a:extLst>
                </a:gridCol>
                <a:gridCol w="3728853">
                  <a:extLst>
                    <a:ext uri="{9D8B030D-6E8A-4147-A177-3AD203B41FA5}">
                      <a16:colId xmlns:a16="http://schemas.microsoft.com/office/drawing/2014/main" val="253261891"/>
                    </a:ext>
                  </a:extLst>
                </a:gridCol>
              </a:tblGrid>
              <a:tr h="609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Risk</a:t>
                      </a:r>
                    </a:p>
                  </a:txBody>
                  <a:tcPr marL="91416" marR="91416"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Factors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Actions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33967"/>
                  </a:ext>
                </a:extLst>
              </a:tr>
              <a:tr h="101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Insufficient senior management understanding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Management may believe that since you did benchmarks separately that combining will be easy.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Executive awareness training.</a:t>
                      </a: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Clear delineation of tasks.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596987"/>
                  </a:ext>
                </a:extLst>
              </a:tr>
              <a:tr h="822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Process improvement group “pipes.”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Different people and groups focusing separately on improvement relative to each model.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Combine into one enterprise improvement group.</a:t>
                      </a: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Or, create cross model working group.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47094"/>
                  </a:ext>
                </a:extLst>
              </a:tr>
              <a:tr h="685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Inappropriate goals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Savings expectations.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Develop cost/benefit analysis and socialize with management.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31780"/>
                  </a:ext>
                </a:extLst>
              </a:tr>
              <a:tr h="10157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785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Unrealistic expectations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Integrating previously separate standards implementation efforts can take time.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779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More time on requirements and design.</a:t>
                      </a: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Use tooling to manage mappings.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14213"/>
                  </a:ext>
                </a:extLst>
              </a:tr>
            </a:tbl>
          </a:graphicData>
        </a:graphic>
      </p:graphicFrame>
      <p:sp>
        <p:nvSpPr>
          <p:cNvPr id="5" name="Text Box 33">
            <a:extLst>
              <a:ext uri="{FF2B5EF4-FFF2-40B4-BE49-F238E27FC236}">
                <a16:creationId xmlns:a16="http://schemas.microsoft.com/office/drawing/2014/main" id="{11DC63C0-E443-477C-8621-4A99C5CC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76" y="5779970"/>
            <a:ext cx="53005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Slide adapted from Paul Byrnes’ 2</a:t>
            </a:r>
            <a:r>
              <a:rPr lang="en-US" altLang="en-US" sz="1200" baseline="30000" dirty="0"/>
              <a:t>nd</a:t>
            </a:r>
            <a:r>
              <a:rPr lang="en-US" altLang="en-US" sz="1200" dirty="0"/>
              <a:t> ISD Customer Conference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7867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72ECB4-8255-4D8B-AD70-A833D63C96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Some Multi-Model Take-Aways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694D7-E2B2-4392-B2BB-41B18814A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059" y="823177"/>
            <a:ext cx="9767887" cy="5324406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Sponsor understanding of event complexity is needed.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CMMI V2.0 structure should help facilitate “multi-model” events.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Automated tooling is foundational to ensuring increasing appraisal efficiency.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Beware of model interpretation issues relative to evidence sufficiency.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Model integration and scope expansion increases the need for experienced team members in each discipline.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Key challenges addressed: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Addresses the “Frameworks Quagmire.”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Increases efficiency of both internal improvement and external appraisal efforts.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Acknowledges senior management drivers for reduced costs.</a:t>
            </a:r>
          </a:p>
          <a:p>
            <a:pPr marL="651510" lvl="2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Supports a more wholistic improvement methodology.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7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CEFA86-8601-40D6-A857-78ECCF2CC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Benefits of Using a Multi-model Approach</a:t>
            </a:r>
            <a:endParaRPr lang="en-US" dirty="0"/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21B1A8C2-F8FD-40B5-AB98-2F523F5E9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542172"/>
              </p:ext>
            </p:extLst>
          </p:nvPr>
        </p:nvGraphicFramePr>
        <p:xfrm>
          <a:off x="1702945" y="1293480"/>
          <a:ext cx="8782937" cy="3555502"/>
        </p:xfrm>
        <a:graphic>
          <a:graphicData uri="http://schemas.openxmlformats.org/drawingml/2006/table">
            <a:tbl>
              <a:tblPr/>
              <a:tblGrid>
                <a:gridCol w="3743937">
                  <a:extLst>
                    <a:ext uri="{9D8B030D-6E8A-4147-A177-3AD203B41FA5}">
                      <a16:colId xmlns:a16="http://schemas.microsoft.com/office/drawing/2014/main" val="1881247327"/>
                    </a:ext>
                  </a:extLst>
                </a:gridCol>
                <a:gridCol w="5039000">
                  <a:extLst>
                    <a:ext uri="{9D8B030D-6E8A-4147-A177-3AD203B41FA5}">
                      <a16:colId xmlns:a16="http://schemas.microsoft.com/office/drawing/2014/main" val="4059169642"/>
                    </a:ext>
                  </a:extLst>
                </a:gridCol>
              </a:tblGrid>
              <a:tr h="86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Operationalize an Enterprise Improvement Strategy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115888" indent="-158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5888" marR="0" lvl="1" indent="-1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Provides an enterprise strategy to implement best practices from multiple models.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63449"/>
                  </a:ext>
                </a:extLst>
              </a:tr>
              <a:tr h="914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Reduce compliance costs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11588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58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Leverages the commonalities among models to reduce overall adoption costs and compliance.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712356"/>
                  </a:ext>
                </a:extLst>
              </a:tr>
              <a:tr h="86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Increase efficiency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11588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58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Appraisals can be conducted against multiple models simultaneously.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528894"/>
                  </a:ext>
                </a:extLst>
              </a:tr>
              <a:tr h="914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Provide a unified implementation approach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114300" indent="158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114300" marR="0" lvl="1" indent="1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Provides management a common, unified “roadmap” to achieve high maturity, high performance goals.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92477"/>
                  </a:ext>
                </a:extLst>
              </a:tr>
            </a:tbl>
          </a:graphicData>
        </a:graphic>
      </p:graphicFrame>
      <p:pic>
        <p:nvPicPr>
          <p:cNvPr id="5" name="Picture 20" descr="j0283209">
            <a:extLst>
              <a:ext uri="{FF2B5EF4-FFF2-40B4-BE49-F238E27FC236}">
                <a16:creationId xmlns:a16="http://schemas.microsoft.com/office/drawing/2014/main" id="{F8F2D21F-8930-4337-ACC4-83934276C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95" y="5012912"/>
            <a:ext cx="1323630" cy="129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bs02064_">
            <a:extLst>
              <a:ext uri="{FF2B5EF4-FFF2-40B4-BE49-F238E27FC236}">
                <a16:creationId xmlns:a16="http://schemas.microsoft.com/office/drawing/2014/main" id="{1E7E81D3-B105-4E59-959F-30D512EA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25" y="5012914"/>
            <a:ext cx="1720402" cy="171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2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C0EF34-8CC9-44EB-9E01-2C5DA385265D}"/>
              </a:ext>
            </a:extLst>
          </p:cNvPr>
          <p:cNvGrpSpPr/>
          <p:nvPr/>
        </p:nvGrpSpPr>
        <p:grpSpPr>
          <a:xfrm>
            <a:off x="2898557" y="1050851"/>
            <a:ext cx="4951710" cy="4723170"/>
            <a:chOff x="5446881" y="1050851"/>
            <a:chExt cx="4951710" cy="4723170"/>
          </a:xfrm>
        </p:grpSpPr>
        <p:pic>
          <p:nvPicPr>
            <p:cNvPr id="4" name="Picture 2" descr="cmmi-logo">
              <a:extLst>
                <a:ext uri="{FF2B5EF4-FFF2-40B4-BE49-F238E27FC236}">
                  <a16:creationId xmlns:a16="http://schemas.microsoft.com/office/drawing/2014/main" id="{09108035-8CC5-41C1-B834-FF757E480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025" y="3107715"/>
              <a:ext cx="1207773" cy="757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C5F85B11-3936-4C27-932B-770AE2BE9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881" y="1050851"/>
              <a:ext cx="4951710" cy="472317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  <a:round/>
              <a:headEnd type="none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9B763EEA-4B08-43C2-B290-B638B8BDE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6664" y="1507932"/>
              <a:ext cx="1752144" cy="2590125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D1FB52F5-E9B4-4DE7-B6E0-AA7F8380D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9025" y="2726814"/>
              <a:ext cx="3123386" cy="1523603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3AC319C-3E26-45F7-9A6E-F0D6EA373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6664" y="2879175"/>
              <a:ext cx="1752144" cy="2590125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6C9575F0-B263-417D-82C7-96DEBFDFC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062" y="2726814"/>
              <a:ext cx="3123386" cy="1523603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91F2E6DD-C408-4F7A-9C22-2D766473A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5207" y="3260076"/>
              <a:ext cx="1191043" cy="480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 type="none" w="sm" len="sm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en-US" sz="1400" b="1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Supplier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altLang="en-US" sz="1400" b="1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79B7604-5E67-4858-9054-2707520DE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998" y="1965013"/>
              <a:ext cx="1112548" cy="476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 type="none" w="sm" len="sm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en-US" sz="1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Systems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altLang="en-US" sz="1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Engineering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C09716C8-2AE9-4D07-8090-DD4B6AAD8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1168" y="3336256"/>
              <a:ext cx="1218883" cy="476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 type="none" w="sm" len="sm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en-US" sz="1400" b="1">
                  <a:solidFill>
                    <a:srgbClr val="006666"/>
                  </a:solidFill>
                  <a:latin typeface="Times New Roman" panose="02020603050405020304" pitchFamily="18" charset="0"/>
                </a:rPr>
                <a:t>Software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altLang="en-US" sz="1400" b="1">
                  <a:solidFill>
                    <a:srgbClr val="006666"/>
                  </a:solidFill>
                  <a:latin typeface="Times New Roman" panose="02020603050405020304" pitchFamily="18" charset="0"/>
                </a:rPr>
                <a:t>Engineering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411D46A-9B3F-47A0-99F1-24A2A0898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8581" y="4326598"/>
              <a:ext cx="1437839" cy="286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 type="none" w="sm" len="sm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altLang="en-US" sz="1400" b="1" dirty="0">
                  <a:solidFill>
                    <a:srgbClr val="FF9900"/>
                  </a:solidFill>
                  <a:latin typeface="Times New Roman" panose="02020603050405020304" pitchFamily="18" charset="0"/>
                </a:rPr>
                <a:t>Service Delivery</a:t>
              </a:r>
            </a:p>
          </p:txBody>
        </p:sp>
      </p:grpSp>
      <p:sp>
        <p:nvSpPr>
          <p:cNvPr id="15" name="Text Box 13">
            <a:extLst>
              <a:ext uri="{FF2B5EF4-FFF2-40B4-BE49-F238E27FC236}">
                <a16:creationId xmlns:a16="http://schemas.microsoft.com/office/drawing/2014/main" id="{16D29021-79D7-42A0-B26F-89145C1D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2" y="1388183"/>
            <a:ext cx="2835226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600" dirty="0"/>
              <a:t>5 HM appraisal events over last 3 years</a:t>
            </a:r>
          </a:p>
          <a:p>
            <a:pPr eaLnBrk="0" hangingPunct="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1600" dirty="0"/>
          </a:p>
          <a:p>
            <a:pPr eaLnBrk="0" hangingPunct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600" dirty="0"/>
              <a:t>Performed 45+ Class B and Class A equivalent HM appraisals since 1996.</a:t>
            </a:r>
          </a:p>
          <a:p>
            <a:pPr eaLnBrk="0" hangingPunct="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1600" dirty="0"/>
          </a:p>
          <a:p>
            <a:pPr eaLnBrk="0" hangingPunct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600" dirty="0"/>
              <a:t>Roughly one third (11 of 27) organizations named in the 2007 SEI CMMI Performance Data, HM organizations that provided performance data, are or were ISD clients.</a:t>
            </a:r>
          </a:p>
          <a:p>
            <a:pPr eaLnBrk="0" hangingPunct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600" dirty="0">
                <a:hlinkClick r:id="rId3"/>
              </a:rPr>
              <a:t>http://www.sei.cmu.edu/cmmi/results/results-by-organization.html</a:t>
            </a:r>
            <a:endParaRPr lang="en-US" altLang="en-US" sz="1600" dirty="0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EFE2D9F-87B6-4916-8DE8-87AA408F4E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059" y="450878"/>
            <a:ext cx="9767888" cy="433388"/>
          </a:xfrm>
        </p:spPr>
        <p:txBody>
          <a:bodyPr/>
          <a:lstStyle/>
          <a:p>
            <a:r>
              <a:rPr lang="en-US" dirty="0"/>
              <a:t>Background and Problem Statement</a:t>
            </a:r>
          </a:p>
          <a:p>
            <a:endParaRPr lang="en-US" dirty="0"/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D21298A1-49EC-4C89-A8D7-DFB40BBD1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7631" y="1275839"/>
            <a:ext cx="3819510" cy="42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600" b="1" dirty="0"/>
              <a:t>Problem Statement: CMMI V1.3 appraisals are considered </a:t>
            </a:r>
            <a:r>
              <a:rPr lang="en-US" altLang="en-US" sz="1600" b="1" dirty="0">
                <a:solidFill>
                  <a:srgbClr val="FF0000"/>
                </a:solidFill>
              </a:rPr>
              <a:t>“too expensive”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Too much </a:t>
            </a:r>
            <a:r>
              <a:rPr lang="en-US" altLang="en-US" sz="1600" dirty="0">
                <a:solidFill>
                  <a:srgbClr val="FF0000"/>
                </a:solidFill>
              </a:rPr>
              <a:t>money achieving benchmark certifications</a:t>
            </a:r>
            <a:endParaRPr lang="en-US" altLang="en-US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Too much </a:t>
            </a:r>
            <a:r>
              <a:rPr lang="en-US" altLang="en-US" sz="1600" dirty="0">
                <a:solidFill>
                  <a:srgbClr val="FF0000"/>
                </a:solidFill>
              </a:rPr>
              <a:t>effort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conducting </a:t>
            </a:r>
            <a:r>
              <a:rPr lang="en-US" altLang="en-US" sz="1600" dirty="0"/>
              <a:t>appraisals with overlapping content.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Organizations tend to treat each model or framework as an </a:t>
            </a:r>
            <a:r>
              <a:rPr lang="en-US" altLang="en-US" sz="1600" dirty="0">
                <a:solidFill>
                  <a:srgbClr val="FF0000"/>
                </a:solidFill>
              </a:rPr>
              <a:t>independent workstream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Organizations treat each appraisal event as an independent end item and </a:t>
            </a:r>
            <a:r>
              <a:rPr lang="en-US" altLang="en-US" sz="1600" dirty="0">
                <a:solidFill>
                  <a:srgbClr val="FF0000"/>
                </a:solidFill>
              </a:rPr>
              <a:t>“regenerate” data for each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Decomposition of certification tasks across frameworks artificially fragments integrated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Process groups are expected to </a:t>
            </a:r>
            <a:r>
              <a:rPr lang="en-US" altLang="en-US" sz="1600" dirty="0">
                <a:solidFill>
                  <a:srgbClr val="FF0000"/>
                </a:solidFill>
              </a:rPr>
              <a:t>do more with less</a:t>
            </a:r>
          </a:p>
        </p:txBody>
      </p:sp>
    </p:spTree>
    <p:extLst>
      <p:ext uri="{BB962C8B-B14F-4D97-AF65-F5344CB8AC3E}">
        <p14:creationId xmlns:p14="http://schemas.microsoft.com/office/powerpoint/2010/main" val="2069896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8FDCA-A69C-496B-BAD7-19744E696B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Questions and Answers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1C50A0-A599-478B-9BD2-1A5E6C23B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17" y="1753036"/>
            <a:ext cx="3713783" cy="41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he image “file:///C:/Program%20Files/Microsoft%20Office/Clipart/Pub60Cor/AG00040_.GIF” cannot be displayed, because it contains errors.">
            <a:extLst>
              <a:ext uri="{FF2B5EF4-FFF2-40B4-BE49-F238E27FC236}">
                <a16:creationId xmlns:a16="http://schemas.microsoft.com/office/drawing/2014/main" id="{4BD7F9B4-15E8-4D01-A13A-E48CC9EAA0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193" y="2266425"/>
            <a:ext cx="1218883" cy="135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65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86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1C4F79-8C86-4478-8C09-7952A80E0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92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1C4F79-8C86-4478-8C09-7952A80E0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122BDB-1E61-4CBE-8225-88BF14AEF5C0}"/>
              </a:ext>
            </a:extLst>
          </p:cNvPr>
          <p:cNvSpPr txBox="1">
            <a:spLocks/>
          </p:cNvSpPr>
          <p:nvPr/>
        </p:nvSpPr>
        <p:spPr>
          <a:xfrm>
            <a:off x="2285404" y="1600676"/>
            <a:ext cx="7727715" cy="3643457"/>
          </a:xfrm>
        </p:spPr>
        <p:txBody>
          <a:bodyPr>
            <a:noAutofit/>
          </a:bodyPr>
          <a:lstStyle>
            <a:lvl1pPr marL="434259" indent="-434259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40893" indent="-361882" algn="l" defTabSz="579011" rtl="0" eaLnBrk="1" latinLnBrk="0" hangingPunct="1">
              <a:spcBef>
                <a:spcPct val="20000"/>
              </a:spcBef>
              <a:buFont typeface="Arial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528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539" indent="-289505" algn="l" defTabSz="579011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5549" indent="-289505" algn="l" defTabSz="579011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4560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3572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258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159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999" dirty="0"/>
              <a:t>CMMI appraisals are considered </a:t>
            </a:r>
            <a:r>
              <a:rPr lang="en-US" altLang="en-US" sz="1999" dirty="0">
                <a:solidFill>
                  <a:srgbClr val="FF0000"/>
                </a:solidFill>
              </a:rPr>
              <a:t>“too expensive” </a:t>
            </a:r>
          </a:p>
          <a:p>
            <a:pPr>
              <a:lnSpc>
                <a:spcPct val="90000"/>
              </a:lnSpc>
            </a:pPr>
            <a:r>
              <a:rPr lang="en-US" altLang="en-US" sz="1999" dirty="0"/>
              <a:t>Too much </a:t>
            </a:r>
            <a:r>
              <a:rPr lang="en-US" altLang="en-US" sz="1999" dirty="0">
                <a:solidFill>
                  <a:srgbClr val="FF0000"/>
                </a:solidFill>
              </a:rPr>
              <a:t>money achieving benchmark certifications</a:t>
            </a:r>
            <a:endParaRPr lang="en-US" altLang="en-US" sz="1999" dirty="0"/>
          </a:p>
          <a:p>
            <a:pPr>
              <a:lnSpc>
                <a:spcPct val="90000"/>
              </a:lnSpc>
            </a:pPr>
            <a:r>
              <a:rPr lang="en-US" altLang="en-US" sz="1999" dirty="0"/>
              <a:t>Too much </a:t>
            </a:r>
            <a:r>
              <a:rPr lang="en-US" altLang="en-US" sz="1999" dirty="0">
                <a:solidFill>
                  <a:srgbClr val="FF0000"/>
                </a:solidFill>
              </a:rPr>
              <a:t>effort</a:t>
            </a:r>
            <a:r>
              <a:rPr lang="en-US" altLang="en-US" sz="1999" dirty="0"/>
              <a:t> </a:t>
            </a:r>
            <a:r>
              <a:rPr lang="en-US" altLang="en-US" sz="1999" dirty="0">
                <a:solidFill>
                  <a:srgbClr val="FF0000"/>
                </a:solidFill>
              </a:rPr>
              <a:t>conducting </a:t>
            </a:r>
            <a:r>
              <a:rPr lang="en-US" altLang="en-US" sz="1999" dirty="0"/>
              <a:t>appraisals with overlapping content.</a:t>
            </a:r>
          </a:p>
          <a:p>
            <a:pPr>
              <a:lnSpc>
                <a:spcPct val="90000"/>
              </a:lnSpc>
            </a:pPr>
            <a:r>
              <a:rPr lang="en-US" altLang="en-US" sz="1999" dirty="0"/>
              <a:t>Organizations tend to treat each model or framework as an </a:t>
            </a:r>
            <a:r>
              <a:rPr lang="en-US" altLang="en-US" sz="1999" dirty="0">
                <a:solidFill>
                  <a:srgbClr val="FF0000"/>
                </a:solidFill>
              </a:rPr>
              <a:t>independent workstream </a:t>
            </a:r>
          </a:p>
          <a:p>
            <a:pPr>
              <a:lnSpc>
                <a:spcPct val="90000"/>
              </a:lnSpc>
            </a:pPr>
            <a:r>
              <a:rPr lang="en-US" altLang="en-US" sz="1999" dirty="0"/>
              <a:t>Organizations treat each appraisal event as an independent end item and </a:t>
            </a:r>
            <a:r>
              <a:rPr lang="en-US" altLang="en-US" sz="1999" dirty="0">
                <a:solidFill>
                  <a:srgbClr val="FF0000"/>
                </a:solidFill>
              </a:rPr>
              <a:t>“regenerate” data for each event</a:t>
            </a:r>
          </a:p>
          <a:p>
            <a:r>
              <a:rPr lang="en-US" altLang="en-US" sz="1999" dirty="0"/>
              <a:t>Decomposition of certification tasks across frameworks artificially fragments integrated activities.</a:t>
            </a:r>
          </a:p>
          <a:p>
            <a:r>
              <a:rPr lang="en-US" altLang="en-US" sz="1999" dirty="0"/>
              <a:t>Process groups are expected to </a:t>
            </a:r>
            <a:r>
              <a:rPr lang="en-US" altLang="en-US" sz="1999" dirty="0">
                <a:solidFill>
                  <a:srgbClr val="FF0000"/>
                </a:solidFill>
              </a:rPr>
              <a:t>do more with less</a:t>
            </a:r>
          </a:p>
        </p:txBody>
      </p:sp>
    </p:spTree>
    <p:extLst>
      <p:ext uri="{BB962C8B-B14F-4D97-AF65-F5344CB8AC3E}">
        <p14:creationId xmlns:p14="http://schemas.microsoft.com/office/powerpoint/2010/main" val="402797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97935-2C71-4EE9-AC40-892996D2F8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Common misconceptions in Multi-model Appraisals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B80538-BB5D-4099-85FB-BF798EAC6007}"/>
              </a:ext>
            </a:extLst>
          </p:cNvPr>
          <p:cNvSpPr txBox="1">
            <a:spLocks noChangeArrowheads="1"/>
          </p:cNvSpPr>
          <p:nvPr/>
        </p:nvSpPr>
        <p:spPr>
          <a:xfrm>
            <a:off x="2230554" y="1574178"/>
            <a:ext cx="7727715" cy="3709643"/>
          </a:xfrm>
        </p:spPr>
        <p:txBody>
          <a:bodyPr>
            <a:normAutofit fontScale="55000" lnSpcReduction="20000"/>
          </a:bodyPr>
          <a:lstStyle>
            <a:lvl1pPr marL="434259" indent="-434259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40893" indent="-361882" algn="l" defTabSz="579011" rtl="0" eaLnBrk="1" latinLnBrk="0" hangingPunct="1">
              <a:spcBef>
                <a:spcPct val="20000"/>
              </a:spcBef>
              <a:buFont typeface="Arial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528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539" indent="-289505" algn="l" defTabSz="579011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5549" indent="-289505" algn="l" defTabSz="579011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4560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3572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258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159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It will take twice as much time!</a:t>
            </a:r>
          </a:p>
          <a:p>
            <a:r>
              <a:rPr lang="en-US" altLang="en-US" dirty="0"/>
              <a:t>It will take half as much time!</a:t>
            </a:r>
          </a:p>
          <a:p>
            <a:r>
              <a:rPr lang="en-US" altLang="en-US" dirty="0"/>
              <a:t>We can use the same team and save 50%</a:t>
            </a:r>
          </a:p>
          <a:p>
            <a:r>
              <a:rPr lang="en-US" altLang="en-US" dirty="0"/>
              <a:t>Since we used this Lead Appraiser on the last single model event, this HM multi-model event will be easy.</a:t>
            </a:r>
          </a:p>
          <a:p>
            <a:r>
              <a:rPr lang="en-US" altLang="en-US" dirty="0"/>
              <a:t>We can use one process performance model for both models and be fully covered!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“We have one good example of SPC in engineering, why would you need to see more ….”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“We do causal analysis,  but we can only show you that in one discipline.”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3715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F9BD9-5D2E-4308-ADF8-493078596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059" y="450878"/>
            <a:ext cx="10706692" cy="433388"/>
          </a:xfrm>
        </p:spPr>
        <p:txBody>
          <a:bodyPr/>
          <a:lstStyle/>
          <a:p>
            <a:r>
              <a:rPr lang="en-US" altLang="en-US" dirty="0">
                <a:solidFill>
                  <a:srgbClr val="FF9100"/>
                </a:solidFill>
              </a:rPr>
              <a:t>ISF Multi-Model Critical Process Performance (CPP) Areas: Examples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78553E8-8318-40A6-BEFA-CB557C2CE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32" y="1485374"/>
            <a:ext cx="184683" cy="1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0828C4F5-570C-4B79-95BC-EDA7ECA87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945" y="1969436"/>
            <a:ext cx="1944181" cy="1439488"/>
          </a:xfrm>
          <a:prstGeom prst="line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9"/>
          </a:p>
        </p:txBody>
      </p:sp>
      <p:pic>
        <p:nvPicPr>
          <p:cNvPr id="6" name="Picture 5" descr="estrut_q2">
            <a:extLst>
              <a:ext uri="{FF2B5EF4-FFF2-40B4-BE49-F238E27FC236}">
                <a16:creationId xmlns:a16="http://schemas.microsoft.com/office/drawing/2014/main" id="{D17CEB47-F7C9-46D2-AE74-AF7A92AD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5756" y="3422971"/>
            <a:ext cx="4680319" cy="350746"/>
          </a:xfrm>
          <a:noFill/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F6D864BA-5053-44BC-B967-2384C3ADF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758" y="3422971"/>
            <a:ext cx="5075503" cy="11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399" dirty="0"/>
              <a:t>Category: Measurement, Analysis and Improvement</a:t>
            </a:r>
          </a:p>
          <a:p>
            <a:pPr>
              <a:defRPr/>
            </a:pPr>
            <a:endParaRPr lang="en-US" sz="2399" dirty="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5E433DD-7759-4B06-8654-9C81A4A6D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671" y="4224173"/>
            <a:ext cx="4426385" cy="180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600" dirty="0"/>
              <a:t> Measurement and Analysis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600" dirty="0"/>
              <a:t> Performance Management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600" dirty="0"/>
              <a:t> Continuous Improvement Management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600" dirty="0"/>
              <a:t> Process Assets Management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600" dirty="0"/>
              <a:t> Innovation and Performance Management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600" dirty="0"/>
              <a:t> Causal Analysis and Resolution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600" dirty="0"/>
              <a:t> Knowledge Management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3E42F18E-6D9F-4305-AA69-B4520E6CA621}"/>
              </a:ext>
            </a:extLst>
          </p:cNvPr>
          <p:cNvGrpSpPr>
            <a:grpSpLocks/>
          </p:cNvGrpSpPr>
          <p:nvPr/>
        </p:nvGrpSpPr>
        <p:grpSpPr bwMode="auto">
          <a:xfrm>
            <a:off x="1047393" y="1106060"/>
            <a:ext cx="3455088" cy="2160025"/>
            <a:chOff x="340" y="572"/>
            <a:chExt cx="5035" cy="3675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E87A3A3B-72B2-4558-B125-D9208D093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035"/>
              <a:ext cx="5035" cy="2939"/>
            </a:xfrm>
            <a:prstGeom prst="roundRect">
              <a:avLst>
                <a:gd name="adj" fmla="val 16667"/>
              </a:avLst>
            </a:prstGeom>
            <a:solidFill>
              <a:srgbClr val="DDDDDD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EA6AC5AE-7C73-4027-8D16-429D776E6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250"/>
              <a:ext cx="2223" cy="1116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62053641-F09D-4FB4-A95A-00A91EC1D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1115"/>
              <a:ext cx="3493" cy="109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7B6A4ADD-0B37-401D-A121-BA2310300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572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Market &amp; </a:t>
              </a:r>
            </a:p>
            <a:p>
              <a:pPr algn="ctr" eaLnBrk="1" hangingPunct="1"/>
              <a:r>
                <a:rPr lang="en-US" altLang="en-US"/>
                <a:t>Competitors</a:t>
              </a: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FF7D1D3C-F59B-4F1A-9C09-20420CE09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06"/>
              <a:ext cx="998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Leadership, </a:t>
              </a:r>
            </a:p>
            <a:p>
              <a:pPr algn="ctr" eaLnBrk="1" hangingPunct="1"/>
              <a:r>
                <a:rPr lang="en-US" altLang="en-US"/>
                <a:t>Culture, Strategic </a:t>
              </a:r>
              <a:br>
                <a:rPr lang="en-US" altLang="en-US"/>
              </a:br>
              <a:r>
                <a:rPr lang="en-US" altLang="en-US"/>
                <a:t>Alignment</a:t>
              </a:r>
            </a:p>
            <a:p>
              <a:pPr algn="ctr" eaLnBrk="1" hangingPunct="1"/>
              <a:endParaRPr lang="en-US" altLang="en-US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1E481441-982B-4BA7-85D3-813768D51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1706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Infrastructure &amp;</a:t>
              </a:r>
            </a:p>
            <a:p>
              <a:pPr algn="ctr" eaLnBrk="1" hangingPunct="1"/>
              <a:r>
                <a:rPr lang="en-US" altLang="en-US"/>
                <a:t>Technology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8E8C4B6B-6679-424D-8338-CA40B2126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1706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Measurement, </a:t>
              </a:r>
            </a:p>
            <a:p>
              <a:pPr algn="ctr" eaLnBrk="1" hangingPunct="1"/>
              <a:r>
                <a:rPr lang="en-US" altLang="en-US"/>
                <a:t>Innovation and</a:t>
              </a:r>
            </a:p>
            <a:p>
              <a:pPr algn="ctr" eaLnBrk="1" hangingPunct="1"/>
              <a:r>
                <a:rPr lang="en-US" altLang="en-US"/>
                <a:t>Improvement</a:t>
              </a: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9FEEF4C6-8500-45E9-962F-1CF9C326B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1706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Human</a:t>
              </a:r>
              <a:br>
                <a:rPr lang="en-US" altLang="en-US"/>
              </a:br>
              <a:r>
                <a:rPr lang="en-US" altLang="en-US"/>
                <a:t>Capital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426DA4F3-F422-49EC-99BE-FEEF1E24A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" y="1301"/>
              <a:ext cx="88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008000"/>
                  </a:solidFill>
                  <a:latin typeface="Centaur" panose="02030504050205020304" pitchFamily="18" charset="0"/>
                </a:rPr>
                <a:t>Organizational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4CE50EB1-5005-4346-AECD-4A59BF331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6" y="926"/>
              <a:ext cx="57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008000"/>
                  </a:solidFill>
                  <a:latin typeface="Centaur" panose="02030504050205020304" pitchFamily="18" charset="0"/>
                </a:rPr>
                <a:t>Market</a:t>
              </a:r>
            </a:p>
          </p:txBody>
        </p:sp>
        <p:cxnSp>
          <p:nvCxnSpPr>
            <p:cNvPr id="20" name="AutoShape 20">
              <a:extLst>
                <a:ext uri="{FF2B5EF4-FFF2-40B4-BE49-F238E27FC236}">
                  <a16:creationId xmlns:a16="http://schemas.microsoft.com/office/drawing/2014/main" id="{F15A36DA-C354-4274-BCFB-41E862018FBC}"/>
                </a:ext>
              </a:extLst>
            </p:cNvPr>
            <p:cNvCxnSpPr>
              <a:cxnSpLocks noChangeShapeType="1"/>
              <a:stCxn id="13" idx="2"/>
              <a:endCxn id="14" idx="0"/>
            </p:cNvCxnSpPr>
            <p:nvPr/>
          </p:nvCxnSpPr>
          <p:spPr bwMode="auto">
            <a:xfrm rot="5400000">
              <a:off x="2767" y="1093"/>
              <a:ext cx="2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1">
              <a:extLst>
                <a:ext uri="{FF2B5EF4-FFF2-40B4-BE49-F238E27FC236}">
                  <a16:creationId xmlns:a16="http://schemas.microsoft.com/office/drawing/2014/main" id="{F2B013AA-D6CC-4028-B10F-82FE14824884}"/>
                </a:ext>
              </a:extLst>
            </p:cNvPr>
            <p:cNvCxnSpPr>
              <a:cxnSpLocks noChangeShapeType="1"/>
              <a:stCxn id="14" idx="2"/>
              <a:endCxn id="15" idx="0"/>
            </p:cNvCxnSpPr>
            <p:nvPr/>
          </p:nvCxnSpPr>
          <p:spPr bwMode="auto">
            <a:xfrm rot="5400000">
              <a:off x="2834" y="1660"/>
              <a:ext cx="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2">
              <a:extLst>
                <a:ext uri="{FF2B5EF4-FFF2-40B4-BE49-F238E27FC236}">
                  <a16:creationId xmlns:a16="http://schemas.microsoft.com/office/drawing/2014/main" id="{A830DD1A-8E16-4ED3-A29B-D5B81EA74858}"/>
                </a:ext>
              </a:extLst>
            </p:cNvPr>
            <p:cNvCxnSpPr>
              <a:cxnSpLocks noChangeShapeType="1"/>
              <a:stCxn id="16" idx="0"/>
              <a:endCxn id="14" idx="3"/>
            </p:cNvCxnSpPr>
            <p:nvPr/>
          </p:nvCxnSpPr>
          <p:spPr bwMode="auto">
            <a:xfrm rot="5400000" flipH="1">
              <a:off x="3526" y="1263"/>
              <a:ext cx="296" cy="59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0CE1A815-7EEB-4B72-8301-BB207C2EF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323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Customers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CC09C14E-9C16-4CE2-8DAD-8A2F2B0DD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322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P&amp;S Execution</a:t>
              </a: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BF74986E-C7F1-4A7C-AB67-3980E705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322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P&amp;S Sustentation</a:t>
              </a: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9FAE76A3-E660-4CFA-8027-E1E3D805C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322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Customers</a:t>
              </a: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303A5AE-18AC-4F20-BD27-801D6262B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776"/>
              <a:ext cx="1859" cy="227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Support</a:t>
              </a: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B697B971-F5D2-4D72-9E84-B3741D7A4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048"/>
              <a:ext cx="1859" cy="227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Management</a:t>
              </a: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71BECC09-5C63-4C7D-8088-8A4F47508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4020"/>
              <a:ext cx="1859" cy="227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Results (performance)</a:t>
              </a:r>
            </a:p>
          </p:txBody>
        </p:sp>
        <p:sp>
          <p:nvSpPr>
            <p:cNvPr id="30" name="Text Box 30">
              <a:extLst>
                <a:ext uri="{FF2B5EF4-FFF2-40B4-BE49-F238E27FC236}">
                  <a16:creationId xmlns:a16="http://schemas.microsoft.com/office/drawing/2014/main" id="{712EA1C3-FE1D-47E9-A269-72709B8BD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" y="2900"/>
              <a:ext cx="83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 i="1">
                  <a:solidFill>
                    <a:srgbClr val="008000"/>
                  </a:solidFill>
                  <a:latin typeface="Centaur" panose="02030504050205020304" pitchFamily="18" charset="0"/>
                </a:rPr>
                <a:t>Customers</a:t>
              </a:r>
            </a:p>
            <a:p>
              <a:pPr algn="ctr" eaLnBrk="1" hangingPunct="1"/>
              <a:r>
                <a:rPr lang="en-US" altLang="en-US" i="1">
                  <a:solidFill>
                    <a:srgbClr val="008000"/>
                  </a:solidFill>
                  <a:latin typeface="Centaur" panose="02030504050205020304" pitchFamily="18" charset="0"/>
                </a:rPr>
                <a:t>(pre-contract)</a:t>
              </a:r>
            </a:p>
          </p:txBody>
        </p:sp>
        <p:sp>
          <p:nvSpPr>
            <p:cNvPr id="31" name="Text Box 31">
              <a:extLst>
                <a:ext uri="{FF2B5EF4-FFF2-40B4-BE49-F238E27FC236}">
                  <a16:creationId xmlns:a16="http://schemas.microsoft.com/office/drawing/2014/main" id="{249FEDAF-7960-4201-AD58-0E0646586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5" y="2889"/>
              <a:ext cx="88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 i="1">
                  <a:solidFill>
                    <a:srgbClr val="008000"/>
                  </a:solidFill>
                  <a:latin typeface="Centaur" panose="02030504050205020304" pitchFamily="18" charset="0"/>
                </a:rPr>
                <a:t>Customers</a:t>
              </a:r>
            </a:p>
            <a:p>
              <a:pPr algn="ctr" eaLnBrk="1" hangingPunct="1"/>
              <a:r>
                <a:rPr lang="en-US" altLang="en-US" i="1">
                  <a:solidFill>
                    <a:srgbClr val="008000"/>
                  </a:solidFill>
                  <a:latin typeface="Centaur" panose="02030504050205020304" pitchFamily="18" charset="0"/>
                </a:rPr>
                <a:t>(post-contract)</a:t>
              </a: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36AB023B-A261-4011-9F93-396974E1A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007" y="2655"/>
              <a:ext cx="12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 i="1">
                  <a:solidFill>
                    <a:srgbClr val="008000"/>
                  </a:solidFill>
                  <a:latin typeface="Centaur" panose="02030504050205020304" pitchFamily="18" charset="0"/>
                </a:rPr>
                <a:t>Products &amp; Services</a:t>
              </a:r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F37AFA65-27EA-414F-86F6-AFEC5CAAE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50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399"/>
            </a:p>
          </p:txBody>
        </p:sp>
        <p:cxnSp>
          <p:nvCxnSpPr>
            <p:cNvPr id="34" name="AutoShape 34">
              <a:extLst>
                <a:ext uri="{FF2B5EF4-FFF2-40B4-BE49-F238E27FC236}">
                  <a16:creationId xmlns:a16="http://schemas.microsoft.com/office/drawing/2014/main" id="{A90B617F-4B1C-48F6-9C2D-6BFF582B2434}"/>
                </a:ext>
              </a:extLst>
            </p:cNvPr>
            <p:cNvCxnSpPr>
              <a:cxnSpLocks noChangeShapeType="1"/>
              <a:stCxn id="26" idx="3"/>
              <a:endCxn id="16" idx="3"/>
            </p:cNvCxnSpPr>
            <p:nvPr/>
          </p:nvCxnSpPr>
          <p:spPr bwMode="auto">
            <a:xfrm flipH="1" flipV="1">
              <a:off x="4422" y="1910"/>
              <a:ext cx="635" cy="616"/>
            </a:xfrm>
            <a:prstGeom prst="bentConnector3">
              <a:avLst>
                <a:gd name="adj1" fmla="val -2251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AutoShape 35">
              <a:extLst>
                <a:ext uri="{FF2B5EF4-FFF2-40B4-BE49-F238E27FC236}">
                  <a16:creationId xmlns:a16="http://schemas.microsoft.com/office/drawing/2014/main" id="{19726040-F774-41E2-8522-91121449D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385"/>
              <a:ext cx="2223" cy="544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Text Box 36">
              <a:extLst>
                <a:ext uri="{FF2B5EF4-FFF2-40B4-BE49-F238E27FC236}">
                  <a16:creationId xmlns:a16="http://schemas.microsoft.com/office/drawing/2014/main" id="{6A47757F-2EBC-422A-8094-B524856E3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260" y="3533"/>
              <a:ext cx="76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 i="1">
                  <a:solidFill>
                    <a:srgbClr val="008000"/>
                  </a:solidFill>
                  <a:latin typeface="Centaur" panose="02030504050205020304" pitchFamily="18" charset="0"/>
                </a:rPr>
                <a:t>Suppliers</a:t>
              </a:r>
            </a:p>
          </p:txBody>
        </p:sp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6B0A49C0-0A66-4B1E-925A-89782480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521"/>
              <a:ext cx="1859" cy="227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</a:defRPr>
              </a:lvl9pPr>
            </a:lstStyle>
            <a:p>
              <a:pPr algn="ctr" eaLnBrk="1" hangingPunct="1"/>
              <a:r>
                <a:rPr lang="en-US" altLang="en-US"/>
                <a:t>Suppliers</a:t>
              </a:r>
            </a:p>
          </p:txBody>
        </p:sp>
        <p:cxnSp>
          <p:nvCxnSpPr>
            <p:cNvPr id="38" name="AutoShape 38">
              <a:extLst>
                <a:ext uri="{FF2B5EF4-FFF2-40B4-BE49-F238E27FC236}">
                  <a16:creationId xmlns:a16="http://schemas.microsoft.com/office/drawing/2014/main" id="{D996F0ED-E483-4087-83FA-F119D461CC4F}"/>
                </a:ext>
              </a:extLst>
            </p:cNvPr>
            <p:cNvCxnSpPr>
              <a:cxnSpLocks noChangeShapeType="1"/>
              <a:stCxn id="29" idx="3"/>
              <a:endCxn id="16" idx="3"/>
            </p:cNvCxnSpPr>
            <p:nvPr/>
          </p:nvCxnSpPr>
          <p:spPr bwMode="auto">
            <a:xfrm flipV="1">
              <a:off x="3741" y="1910"/>
              <a:ext cx="681" cy="2224"/>
            </a:xfrm>
            <a:prstGeom prst="bentConnector3">
              <a:avLst>
                <a:gd name="adj1" fmla="val 21365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482DAC9F-D1CC-4518-BDD3-D9E29E1F3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252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399"/>
            </a:p>
          </p:txBody>
        </p:sp>
        <p:cxnSp>
          <p:nvCxnSpPr>
            <p:cNvPr id="40" name="AutoShape 40">
              <a:extLst>
                <a:ext uri="{FF2B5EF4-FFF2-40B4-BE49-F238E27FC236}">
                  <a16:creationId xmlns:a16="http://schemas.microsoft.com/office/drawing/2014/main" id="{41EEF359-175A-47BF-A14D-26E58750ED49}"/>
                </a:ext>
              </a:extLst>
            </p:cNvPr>
            <p:cNvCxnSpPr>
              <a:cxnSpLocks noChangeShapeType="1"/>
              <a:stCxn id="14" idx="1"/>
              <a:endCxn id="17" idx="0"/>
            </p:cNvCxnSpPr>
            <p:nvPr/>
          </p:nvCxnSpPr>
          <p:spPr bwMode="auto">
            <a:xfrm rot="10800000" flipV="1">
              <a:off x="1791" y="1410"/>
              <a:ext cx="590" cy="29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" name="Text Box 41">
            <a:extLst>
              <a:ext uri="{FF2B5EF4-FFF2-40B4-BE49-F238E27FC236}">
                <a16:creationId xmlns:a16="http://schemas.microsoft.com/office/drawing/2014/main" id="{8A47FD0B-278A-4F87-8B04-6250AEFA6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3" y="4359352"/>
            <a:ext cx="4034374" cy="156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399" dirty="0"/>
              <a:t>Critical Process Performance (“CPPs”) areas are analogous to the concept of “process areas.”</a:t>
            </a:r>
          </a:p>
        </p:txBody>
      </p:sp>
      <p:pic>
        <p:nvPicPr>
          <p:cNvPr id="42" name="Picture 42" descr="estrut_q2">
            <a:extLst>
              <a:ext uri="{FF2B5EF4-FFF2-40B4-BE49-F238E27FC236}">
                <a16:creationId xmlns:a16="http://schemas.microsoft.com/office/drawing/2014/main" id="{BBBE380D-71B1-437F-A14A-9EC2A002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54" y="988615"/>
            <a:ext cx="4145470" cy="3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44">
            <a:extLst>
              <a:ext uri="{FF2B5EF4-FFF2-40B4-BE49-F238E27FC236}">
                <a16:creationId xmlns:a16="http://schemas.microsoft.com/office/drawing/2014/main" id="{5BA2FBC9-BAA1-4794-889E-9BF2261E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3799" y="1812692"/>
            <a:ext cx="2829846" cy="107693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600" dirty="0"/>
              <a:t> Benchmarking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600" dirty="0"/>
              <a:t> Brand Management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600" dirty="0"/>
              <a:t> Market Knowledge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600" dirty="0"/>
              <a:t> Stakeholder</a:t>
            </a:r>
            <a:r>
              <a:rPr lang="en-US" altLang="en-US" sz="1600" i="1" dirty="0"/>
              <a:t> </a:t>
            </a:r>
            <a:r>
              <a:rPr lang="en-US" altLang="en-US" sz="1600" dirty="0"/>
              <a:t>Management</a:t>
            </a:r>
            <a:endParaRPr lang="en-US" altLang="en-US" sz="1600" i="1" dirty="0"/>
          </a:p>
        </p:txBody>
      </p:sp>
      <p:sp>
        <p:nvSpPr>
          <p:cNvPr id="44" name="Line 45">
            <a:extLst>
              <a:ext uri="{FF2B5EF4-FFF2-40B4-BE49-F238E27FC236}">
                <a16:creationId xmlns:a16="http://schemas.microsoft.com/office/drawing/2014/main" id="{16F2B19A-8906-4339-81C2-A89983924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2995" y="1250487"/>
            <a:ext cx="2518707" cy="71418"/>
          </a:xfrm>
          <a:prstGeom prst="line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9"/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570AF131-71C7-4E51-8A5C-AC1BACD26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979094"/>
            <a:ext cx="4147058" cy="11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399" dirty="0"/>
              <a:t>Category: Market and Competitors</a:t>
            </a:r>
          </a:p>
          <a:p>
            <a:pPr>
              <a:defRPr/>
            </a:pPr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3874118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E5E4D1-B515-47F3-90D7-F77B8112D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Increased Team Member Skills Needed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62D16-0AEF-4E98-B330-AFB7216432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97405" y="1375274"/>
            <a:ext cx="8097266" cy="3759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Integration, Articulation and Expression of Information </a:t>
            </a:r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799" dirty="0">
                <a:solidFill>
                  <a:schemeClr val="tx1"/>
                </a:solidFill>
              </a:rPr>
              <a:t>Increased need for specialized communication skills</a:t>
            </a:r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799" dirty="0">
                <a:solidFill>
                  <a:schemeClr val="tx1"/>
                </a:solidFill>
              </a:rPr>
              <a:t>Ability to describe behavior with examples/scenarios/stories</a:t>
            </a:r>
          </a:p>
          <a:p>
            <a:pPr>
              <a:lnSpc>
                <a:spcPct val="8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Understanding and Adapting to Organizational Context </a:t>
            </a:r>
          </a:p>
          <a:p>
            <a:pPr marL="2857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799" dirty="0">
                <a:solidFill>
                  <a:schemeClr val="tx1"/>
                </a:solidFill>
              </a:rPr>
              <a:t>Understanding Business Goals and Concerns, Understanding Organization structure, context, environment, and culture</a:t>
            </a:r>
          </a:p>
          <a:p>
            <a:pPr>
              <a:lnSpc>
                <a:spcPct val="8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Examining High Maturity Organizational Behavior</a:t>
            </a:r>
            <a:r>
              <a:rPr lang="en-US" altLang="en-US" i="1" dirty="0">
                <a:solidFill>
                  <a:schemeClr val="tx1"/>
                </a:solidFill>
              </a:rPr>
              <a:t>: </a:t>
            </a:r>
            <a:r>
              <a:rPr lang="en-US" altLang="en-US" dirty="0">
                <a:solidFill>
                  <a:schemeClr val="tx1"/>
                </a:solidFill>
              </a:rPr>
              <a:t>Knowing what to look for and what to ask about (Both org and project and support group)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Understanding an array of quantitative and statistical management metrics/techniques that may be applicable depending on the context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99" dirty="0">
                <a:solidFill>
                  <a:schemeClr val="tx1"/>
                </a:solidFill>
              </a:rPr>
              <a:t>What is the answer to “how much is enough” HM application in different work settings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434B8-81C4-4B44-BE9D-B248BD6767D5}"/>
              </a:ext>
            </a:extLst>
          </p:cNvPr>
          <p:cNvSpPr txBox="1"/>
          <p:nvPr/>
        </p:nvSpPr>
        <p:spPr>
          <a:xfrm>
            <a:off x="149900" y="2019848"/>
            <a:ext cx="1709086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Bullet points morphed from SCAMPI </a:t>
            </a:r>
            <a:r>
              <a:rPr lang="en-US" sz="1800" dirty="0" err="1"/>
              <a:t>BoK</a:t>
            </a:r>
            <a:r>
              <a:rPr lang="en-US" sz="1800" dirty="0"/>
              <a:t> HM Working Group assets. Mr. Byrnes was a member. </a:t>
            </a:r>
          </a:p>
        </p:txBody>
      </p:sp>
    </p:spTree>
    <p:extLst>
      <p:ext uri="{BB962C8B-B14F-4D97-AF65-F5344CB8AC3E}">
        <p14:creationId xmlns:p14="http://schemas.microsoft.com/office/powerpoint/2010/main" val="307234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8C10FC-AE45-4F8D-9C01-F4AD926E7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Desired multi-model outcomes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895DFE-7362-4949-8BAA-EBC04229AC44}"/>
              </a:ext>
            </a:extLst>
          </p:cNvPr>
          <p:cNvCxnSpPr/>
          <p:nvPr/>
        </p:nvCxnSpPr>
        <p:spPr>
          <a:xfrm>
            <a:off x="827096" y="5326094"/>
            <a:ext cx="4570809" cy="1588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6">
            <a:extLst>
              <a:ext uri="{FF2B5EF4-FFF2-40B4-BE49-F238E27FC236}">
                <a16:creationId xmlns:a16="http://schemas.microsoft.com/office/drawing/2014/main" id="{D5E210BC-595E-4E26-B072-25416C07475B}"/>
              </a:ext>
            </a:extLst>
          </p:cNvPr>
          <p:cNvSpPr/>
          <p:nvPr/>
        </p:nvSpPr>
        <p:spPr>
          <a:xfrm>
            <a:off x="1004059" y="3559244"/>
            <a:ext cx="3910581" cy="1466468"/>
          </a:xfrm>
          <a:custGeom>
            <a:avLst/>
            <a:gdLst>
              <a:gd name="connsiteX0" fmla="*/ 0 w 3911600"/>
              <a:gd name="connsiteY0" fmla="*/ 1466850 h 1466850"/>
              <a:gd name="connsiteX1" fmla="*/ 495300 w 3911600"/>
              <a:gd name="connsiteY1" fmla="*/ 920750 h 1466850"/>
              <a:gd name="connsiteX2" fmla="*/ 927100 w 3911600"/>
              <a:gd name="connsiteY2" fmla="*/ 1276350 h 1466850"/>
              <a:gd name="connsiteX3" fmla="*/ 1524000 w 3911600"/>
              <a:gd name="connsiteY3" fmla="*/ 501650 h 1466850"/>
              <a:gd name="connsiteX4" fmla="*/ 1955800 w 3911600"/>
              <a:gd name="connsiteY4" fmla="*/ 146050 h 1466850"/>
              <a:gd name="connsiteX5" fmla="*/ 2527300 w 3911600"/>
              <a:gd name="connsiteY5" fmla="*/ 120650 h 1466850"/>
              <a:gd name="connsiteX6" fmla="*/ 2959100 w 3911600"/>
              <a:gd name="connsiteY6" fmla="*/ 869950 h 1466850"/>
              <a:gd name="connsiteX7" fmla="*/ 3403600 w 3911600"/>
              <a:gd name="connsiteY7" fmla="*/ 438150 h 1466850"/>
              <a:gd name="connsiteX8" fmla="*/ 3911600 w 3911600"/>
              <a:gd name="connsiteY8" fmla="*/ 11239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1600" h="1466850">
                <a:moveTo>
                  <a:pt x="0" y="1466850"/>
                </a:moveTo>
                <a:cubicBezTo>
                  <a:pt x="170391" y="1209675"/>
                  <a:pt x="340783" y="952500"/>
                  <a:pt x="495300" y="920750"/>
                </a:cubicBezTo>
                <a:cubicBezTo>
                  <a:pt x="649817" y="889000"/>
                  <a:pt x="755650" y="1346200"/>
                  <a:pt x="927100" y="1276350"/>
                </a:cubicBezTo>
                <a:cubicBezTo>
                  <a:pt x="1098550" y="1206500"/>
                  <a:pt x="1352550" y="690033"/>
                  <a:pt x="1524000" y="501650"/>
                </a:cubicBezTo>
                <a:cubicBezTo>
                  <a:pt x="1695450" y="313267"/>
                  <a:pt x="1788583" y="209550"/>
                  <a:pt x="1955800" y="146050"/>
                </a:cubicBezTo>
                <a:cubicBezTo>
                  <a:pt x="2123017" y="82550"/>
                  <a:pt x="2360083" y="0"/>
                  <a:pt x="2527300" y="120650"/>
                </a:cubicBezTo>
                <a:cubicBezTo>
                  <a:pt x="2694517" y="241300"/>
                  <a:pt x="2813050" y="817033"/>
                  <a:pt x="2959100" y="869950"/>
                </a:cubicBezTo>
                <a:cubicBezTo>
                  <a:pt x="3105150" y="922867"/>
                  <a:pt x="3244850" y="395817"/>
                  <a:pt x="3403600" y="438150"/>
                </a:cubicBezTo>
                <a:cubicBezTo>
                  <a:pt x="3562350" y="480483"/>
                  <a:pt x="3820583" y="1011767"/>
                  <a:pt x="3911600" y="1123950"/>
                </a:cubicBezTo>
              </a:path>
            </a:pathLst>
          </a:cu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CCA4588-F8D5-4C5E-9842-408554C42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507" y="3229338"/>
            <a:ext cx="1859088" cy="83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99" dirty="0"/>
              <a:t>Benchmark Model 3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3E514610-FED9-4ABC-B296-2732BB082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209" y="2872403"/>
            <a:ext cx="1794667" cy="83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99" dirty="0"/>
              <a:t>Benchmark Model 2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C8E137BF-2CF9-47DE-8D93-7D1486D11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20" y="3592650"/>
            <a:ext cx="1740380" cy="83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99" dirty="0"/>
              <a:t>Benchmark Model 1</a:t>
            </a:r>
          </a:p>
        </p:txBody>
      </p:sp>
      <p:sp>
        <p:nvSpPr>
          <p:cNvPr id="9" name="Text Box 78">
            <a:extLst>
              <a:ext uri="{FF2B5EF4-FFF2-40B4-BE49-F238E27FC236}">
                <a16:creationId xmlns:a16="http://schemas.microsoft.com/office/drawing/2014/main" id="{6819E67D-92DE-4B1C-A5AB-E9029F551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80" y="933897"/>
            <a:ext cx="4570090" cy="5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CC"/>
                </a:solidFill>
              </a:rPr>
              <a:t>“Old” effort profile – the same effort repeated during every disparate model event.</a:t>
            </a:r>
          </a:p>
        </p:txBody>
      </p:sp>
      <p:sp>
        <p:nvSpPr>
          <p:cNvPr id="10" name="Text Box 78">
            <a:extLst>
              <a:ext uri="{FF2B5EF4-FFF2-40B4-BE49-F238E27FC236}">
                <a16:creationId xmlns:a16="http://schemas.microsoft.com/office/drawing/2014/main" id="{0B109BC8-3641-4C18-9EF2-A0805442F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366" y="933897"/>
            <a:ext cx="4822535" cy="5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CC"/>
                </a:solidFill>
              </a:rPr>
              <a:t>Multi-model approach: Leverage effort and data across models through common mapping</a:t>
            </a: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CD498CF8-EC43-4236-8861-74956B094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772" y="110992"/>
            <a:ext cx="1717137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8000"/>
                </a:solidFill>
              </a:rPr>
              <a:t> Effort reduced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8000"/>
                </a:solidFill>
              </a:rPr>
              <a:t> Quality higher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8000"/>
                </a:solidFill>
              </a:rPr>
              <a:t> Utility better</a:t>
            </a: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EF3BCEC1-AA92-44CE-A7D5-D2F7E4709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53" y="2001524"/>
            <a:ext cx="4450190" cy="58462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</a:rPr>
              <a:t>Models treated independently. Wash, rinse, repeat….same evidence use repetitively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D9D558C-4B3F-4888-BE3C-1D911596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83" y="4385387"/>
            <a:ext cx="1970992" cy="107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D506328-0959-4D64-8EFD-DFD07C954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341" y="4378262"/>
            <a:ext cx="2140185" cy="108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858C3A-0BEA-4882-BDF3-CAF2AEB1F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786" y="1615880"/>
            <a:ext cx="4249599" cy="26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4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0EBD5-027F-4A36-B953-76F0DDD63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Alternative Solution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95C8BB-55D1-4520-8383-16C08E1D06DB}"/>
              </a:ext>
            </a:extLst>
          </p:cNvPr>
          <p:cNvSpPr txBox="1">
            <a:spLocks noChangeArrowheads="1"/>
          </p:cNvSpPr>
          <p:nvPr/>
        </p:nvSpPr>
        <p:spPr>
          <a:xfrm>
            <a:off x="1980683" y="954881"/>
            <a:ext cx="8227457" cy="4123252"/>
          </a:xfrm>
        </p:spPr>
        <p:txBody>
          <a:bodyPr>
            <a:normAutofit/>
          </a:bodyPr>
          <a:lstStyle>
            <a:lvl1pPr marL="434259" indent="-434259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40893" indent="-361882" algn="l" defTabSz="579011" rtl="0" eaLnBrk="1" latinLnBrk="0" hangingPunct="1">
              <a:spcBef>
                <a:spcPct val="20000"/>
              </a:spcBef>
              <a:buFont typeface="Arial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528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539" indent="-289505" algn="l" defTabSz="579011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5549" indent="-289505" algn="l" defTabSz="579011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4560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3572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258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159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99" dirty="0"/>
              <a:t>Use multi-model events to save time and money and increase utility. Outcomes </a:t>
            </a:r>
            <a:r>
              <a:rPr lang="en-US" altLang="en-US" sz="1999" dirty="0">
                <a:solidFill>
                  <a:srgbClr val="0000CC"/>
                </a:solidFill>
              </a:rPr>
              <a:t>are</a:t>
            </a:r>
            <a:r>
              <a:rPr lang="en-US" altLang="en-US" sz="1999" dirty="0"/>
              <a:t> </a:t>
            </a:r>
            <a:r>
              <a:rPr lang="en-US" altLang="en-US" sz="1999" b="1" i="1" dirty="0">
                <a:solidFill>
                  <a:srgbClr val="0000CC"/>
                </a:solidFill>
              </a:rPr>
              <a:t>significantly more efficient</a:t>
            </a:r>
            <a:r>
              <a:rPr lang="en-US" altLang="en-US" sz="1999" dirty="0"/>
              <a:t> and </a:t>
            </a:r>
            <a:r>
              <a:rPr lang="en-US" altLang="en-US" sz="1999" b="1" i="1" dirty="0">
                <a:solidFill>
                  <a:srgbClr val="0000CC"/>
                </a:solidFill>
              </a:rPr>
              <a:t>improves organizational understanding</a:t>
            </a:r>
            <a:r>
              <a:rPr lang="en-US" altLang="en-US" sz="1999" dirty="0"/>
              <a:t>. </a:t>
            </a:r>
          </a:p>
          <a:p>
            <a:r>
              <a:rPr lang="en-US" altLang="en-US" sz="1999" dirty="0"/>
              <a:t>Summary of approach:</a:t>
            </a:r>
          </a:p>
          <a:p>
            <a:pPr lvl="1"/>
            <a:r>
              <a:rPr lang="en-US" altLang="en-US" sz="1799" i="1" dirty="0">
                <a:solidFill>
                  <a:srgbClr val="0000CC"/>
                </a:solidFill>
              </a:rPr>
              <a:t>Reuse data through the appraisal lifecycle.</a:t>
            </a:r>
          </a:p>
          <a:p>
            <a:pPr lvl="1"/>
            <a:r>
              <a:rPr lang="en-US" altLang="en-US" sz="1799" i="1" dirty="0">
                <a:solidFill>
                  <a:srgbClr val="0000CC"/>
                </a:solidFill>
              </a:rPr>
              <a:t>Base evidence collection on internal organizational processes, not model practices</a:t>
            </a:r>
          </a:p>
          <a:p>
            <a:pPr lvl="1"/>
            <a:r>
              <a:rPr lang="en-US" altLang="en-US" sz="1799" i="1" dirty="0">
                <a:solidFill>
                  <a:srgbClr val="0000CC"/>
                </a:solidFill>
              </a:rPr>
              <a:t>Use mapping between models and with your own process to manage</a:t>
            </a:r>
          </a:p>
          <a:p>
            <a:pPr lvl="1"/>
            <a:r>
              <a:rPr lang="en-US" altLang="en-US" sz="1799" i="1" dirty="0">
                <a:solidFill>
                  <a:srgbClr val="0000CC"/>
                </a:solidFill>
              </a:rPr>
              <a:t>Perform integrated events. </a:t>
            </a:r>
          </a:p>
          <a:p>
            <a:pPr lvl="1"/>
            <a:r>
              <a:rPr lang="en-US" altLang="en-US" sz="1799" i="1" dirty="0">
                <a:solidFill>
                  <a:srgbClr val="0000CC"/>
                </a:solidFill>
              </a:rPr>
              <a:t>Use evidence “threads” to present the data. Data primarily presented data by “topics.”</a:t>
            </a:r>
          </a:p>
        </p:txBody>
      </p:sp>
      <p:pic>
        <p:nvPicPr>
          <p:cNvPr id="5" name="Picture 5" descr="The image “file:///C:/Program%20Files/Microsoft%20Office/Clipart/Pub60Cor/AG00004_.bluebrint.GIF” cannot be displayed, because it contains errors.">
            <a:extLst>
              <a:ext uri="{FF2B5EF4-FFF2-40B4-BE49-F238E27FC236}">
                <a16:creationId xmlns:a16="http://schemas.microsoft.com/office/drawing/2014/main" id="{73C1D40A-4FCC-48B2-8BE9-A3F682EEB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5" y="2579125"/>
            <a:ext cx="1096147" cy="10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B16D5557-6A1C-4148-8646-F14A4115A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35" y="4686791"/>
            <a:ext cx="7803497" cy="11996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99" i="1" dirty="0">
                <a:solidFill>
                  <a:srgbClr val="0000CC"/>
                </a:solidFill>
              </a:rPr>
              <a:t>Multi-model implementation greatly increases efficiency, reducing overall effort and cost relative to independent events</a:t>
            </a:r>
            <a:r>
              <a:rPr lang="en-US" altLang="en-US" sz="2399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07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33F25B-B2D6-4050-A867-6A29D1A83B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059" y="450877"/>
            <a:ext cx="4278804" cy="915516"/>
          </a:xfrm>
          <a:solidFill>
            <a:srgbClr val="F16D1A"/>
          </a:solidFill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CMMI DEV and SVC V1.3 Process Areas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3924D-0B43-452E-B75D-CA68ADA4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098" y="800440"/>
            <a:ext cx="6940536" cy="605361"/>
          </a:xfrm>
          <a:prstGeom prst="rect">
            <a:avLst/>
          </a:prstGeom>
          <a:solidFill>
            <a:srgbClr val="00FF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0D27F-4EBC-412D-8F22-2EB9C5A80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098" y="1416836"/>
            <a:ext cx="6940537" cy="4004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319EB-5653-457E-B4A5-3C351FF0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097" y="1828292"/>
            <a:ext cx="6956408" cy="219443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C9415-83C6-4714-BE38-DC72111F0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097" y="4033760"/>
            <a:ext cx="6956408" cy="138226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59C8D8-EF24-4DC8-AB93-9630127EC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097" y="5385369"/>
            <a:ext cx="6956408" cy="478829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85079B8-A582-4679-B48C-EB813606D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969" y="538347"/>
            <a:ext cx="6940537" cy="5343569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EE523B0-6CC9-408E-9CD9-F87C9B0D7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166" y="926557"/>
            <a:ext cx="4515469" cy="40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Organizational Performance Management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Causal Analysis and Resolution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CE94A7A-8DA9-45B7-A3AD-CBE6A8AEA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446" y="995920"/>
            <a:ext cx="1003477" cy="23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200" b="1" dirty="0">
                <a:latin typeface="Times New Roman" panose="02020603050405020304" pitchFamily="18" charset="0"/>
              </a:rPr>
              <a:t>5 Optimizing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D657260-EAF7-4FA6-8442-D127175F9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052" y="1429475"/>
            <a:ext cx="1247133" cy="38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altLang="en-US" sz="1200" b="1" dirty="0">
                <a:latin typeface="Times New Roman" panose="02020603050405020304" pitchFamily="18" charset="0"/>
              </a:rPr>
              <a:t>4 Quantitatively 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z="1200" b="1" dirty="0">
                <a:latin typeface="Times New Roman" panose="02020603050405020304" pitchFamily="18" charset="0"/>
              </a:rPr>
              <a:t>   Managed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954F660-1163-4BFF-84AB-B4314030D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536" y="2720570"/>
            <a:ext cx="841156" cy="23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altLang="en-US" sz="1200" b="1" dirty="0">
                <a:latin typeface="Times New Roman" panose="02020603050405020304" pitchFamily="18" charset="0"/>
              </a:rPr>
              <a:t>3 Defined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8B2F377-D645-4198-9ECA-63B831618A75}"/>
              </a:ext>
            </a:extLst>
          </p:cNvPr>
          <p:cNvGrpSpPr>
            <a:grpSpLocks/>
          </p:cNvGrpSpPr>
          <p:nvPr/>
        </p:nvGrpSpPr>
        <p:grpSpPr bwMode="auto">
          <a:xfrm>
            <a:off x="4827865" y="4355360"/>
            <a:ext cx="857358" cy="395692"/>
            <a:chOff x="775" y="3253"/>
            <a:chExt cx="608" cy="281"/>
          </a:xfrm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F5CB82F9-09FC-4B99-BE94-FD1CEFA6C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3253"/>
              <a:ext cx="9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2886" tIns="31443" rIns="62886" bIns="31443">
              <a:spAutoFit/>
            </a:bodyPr>
            <a:lstStyle>
              <a:lvl1pPr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50838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03263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054100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04938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8621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3193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7765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2337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</a:pPr>
              <a:endParaRPr lang="en-US" altLang="en-US" sz="1200">
                <a:latin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endParaRPr lang="en-US" altLang="en-US" sz="1200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C0F79CA9-CBB0-464C-9829-E46E87CE1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3359"/>
              <a:ext cx="60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2886" tIns="31443" rIns="62886" bIns="31443">
              <a:spAutoFit/>
            </a:bodyPr>
            <a:lstStyle>
              <a:lvl1pPr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50838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03263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054100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04938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8621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3193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7765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2337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</a:pPr>
              <a:r>
                <a:rPr lang="en-US" altLang="en-US" sz="1200" dirty="0">
                  <a:latin typeface="Times New Roman" panose="02020603050405020304" pitchFamily="18" charset="0"/>
                </a:rPr>
                <a:t>2 </a:t>
              </a:r>
              <a:r>
                <a:rPr lang="en-US" altLang="en-US" sz="1200" b="1" dirty="0">
                  <a:latin typeface="Times New Roman" panose="02020603050405020304" pitchFamily="18" charset="0"/>
                </a:rPr>
                <a:t>Managed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37CF881-5264-42F7-A575-41654FD790C4}"/>
              </a:ext>
            </a:extLst>
          </p:cNvPr>
          <p:cNvGrpSpPr>
            <a:grpSpLocks/>
          </p:cNvGrpSpPr>
          <p:nvPr/>
        </p:nvGrpSpPr>
        <p:grpSpPr bwMode="auto">
          <a:xfrm>
            <a:off x="5953109" y="825663"/>
            <a:ext cx="926859" cy="553338"/>
            <a:chOff x="1608" y="706"/>
            <a:chExt cx="657" cy="395"/>
          </a:xfrm>
        </p:grpSpPr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2BC632AD-5227-4CA5-BA56-63A887197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706"/>
              <a:ext cx="649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1" rIns="55980" bIns="27991">
              <a:spAutoFit/>
            </a:bodyPr>
            <a:lstStyle>
              <a:lvl1pPr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50838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03263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054100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04938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8621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3193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7765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2337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</a:pPr>
              <a:r>
                <a:rPr lang="en-US" altLang="en-US" sz="1200" i="1" dirty="0">
                  <a:latin typeface="Times New Roman" panose="02020603050405020304" pitchFamily="18" charset="0"/>
                </a:rPr>
                <a:t>Continuous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altLang="en-US" sz="1200" i="1" dirty="0">
                  <a:latin typeface="Times New Roman" panose="02020603050405020304" pitchFamily="18" charset="0"/>
                </a:rPr>
                <a:t>Process </a:t>
              </a:r>
              <a:br>
                <a:rPr lang="en-US" altLang="en-US" sz="1200" i="1" dirty="0">
                  <a:latin typeface="Times New Roman" panose="02020603050405020304" pitchFamily="18" charset="0"/>
                </a:rPr>
              </a:br>
              <a:r>
                <a:rPr lang="en-US" altLang="en-US" sz="1200" i="1" dirty="0">
                  <a:latin typeface="Times New Roman" panose="02020603050405020304" pitchFamily="18" charset="0"/>
                </a:rPr>
                <a:t>Improvement</a:t>
              </a: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3E5FE16B-BAD8-4460-8C3A-B719F19E7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810"/>
              <a:ext cx="8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1" rIns="55980" bIns="27991">
              <a:spAutoFit/>
            </a:bodyPr>
            <a:lstStyle>
              <a:lvl1pPr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50838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03263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054100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04938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8621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3193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7765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2337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</a:pPr>
              <a:endParaRPr lang="en-US" altLang="en-US" sz="1200" i="1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DD4BB1F7-DCEA-4D0F-9C39-D6A8EC6BE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933"/>
              <a:ext cx="8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980" tIns="27991" rIns="55980" bIns="27991">
              <a:spAutoFit/>
            </a:bodyPr>
            <a:lstStyle>
              <a:lvl1pPr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50838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03263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054100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04938" defTabSz="703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8621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3193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7765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233738" defTabSz="703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</a:pPr>
              <a:endParaRPr lang="en-US" altLang="en-US" sz="1200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21" name="Rectangle 21">
            <a:extLst>
              <a:ext uri="{FF2B5EF4-FFF2-40B4-BE49-F238E27FC236}">
                <a16:creationId xmlns:a16="http://schemas.microsoft.com/office/drawing/2014/main" id="{34D50DD6-9B4A-4DD9-91C1-2418A04F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12" y="1418413"/>
            <a:ext cx="939555" cy="40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200" i="1">
                <a:latin typeface="Times New Roman" panose="02020603050405020304" pitchFamily="18" charset="0"/>
              </a:rPr>
              <a:t>Quantitative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i="1">
                <a:latin typeface="Times New Roman" panose="02020603050405020304" pitchFamily="18" charset="0"/>
              </a:rPr>
              <a:t>Management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7F76676C-40C5-4705-9986-BB727075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009" y="2687463"/>
            <a:ext cx="1117309" cy="40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200" i="1" dirty="0">
                <a:latin typeface="Times New Roman" panose="02020603050405020304" pitchFamily="18" charset="0"/>
              </a:rPr>
              <a:t>Process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i="1" dirty="0">
                <a:latin typeface="Times New Roman" panose="02020603050405020304" pitchFamily="18" charset="0"/>
              </a:rPr>
              <a:t>Standardization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814E2DAB-D6B6-4AFA-8F3D-044FDB22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586" y="4319101"/>
            <a:ext cx="939555" cy="56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200" i="1">
                <a:latin typeface="Times New Roman" panose="02020603050405020304" pitchFamily="18" charset="0"/>
              </a:rPr>
              <a:t>Basic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i="1">
                <a:latin typeface="Times New Roman" panose="02020603050405020304" pitchFamily="18" charset="0"/>
              </a:rPr>
              <a:t>Project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i="1">
                <a:latin typeface="Times New Roman" panose="02020603050405020304" pitchFamily="18" charset="0"/>
              </a:rPr>
              <a:t>Management</a:t>
            </a: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651EC58C-7FC3-44C7-AE87-C2AED7D09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773" y="1408954"/>
            <a:ext cx="4139233" cy="40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Organizational Process Performance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Quantitative Project/Work Management</a:t>
            </a:r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3F19F76E-38AB-4CB3-9CC2-A09615127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489" y="1873983"/>
            <a:ext cx="4653338" cy="217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0642" tIns="9142" rIns="70642" bIns="9142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Requirements Development	</a:t>
            </a:r>
            <a:r>
              <a:rPr lang="en-US" altLang="en-US" sz="1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Service System Development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Technical Solution		Capacity and Availability Management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Product Integration		Incident Resolution and Prevention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Verification		Service System Transition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Validation			Service Continuity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			Strategic Service Management</a:t>
            </a:r>
          </a:p>
          <a:p>
            <a:pPr eaLnBrk="0" hangingPunct="0">
              <a:lnSpc>
                <a:spcPct val="90000"/>
              </a:lnSpc>
            </a:pPr>
            <a:endParaRPr lang="en-US" altLang="en-US" sz="1200" dirty="0">
              <a:latin typeface="Times New Roman" panose="02020603050405020304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Organizational Process Focus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Organizational Process Definition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Organizational Training </a:t>
            </a:r>
            <a:b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Integrated Project/Work Management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Risk Management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Decision Analysis and Resolution</a:t>
            </a: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A1DBB3EA-DE2C-4233-B79D-B4BE7C216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8818" y="4050273"/>
            <a:ext cx="4433906" cy="140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Requirements Management 	Service Delivery</a:t>
            </a:r>
          </a:p>
          <a:p>
            <a:pPr eaLnBrk="0" hangingPunct="0">
              <a:lnSpc>
                <a:spcPct val="90000"/>
              </a:lnSpc>
            </a:pPr>
            <a:endParaRPr lang="en-US" altLang="en-US" sz="1200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Project/Work Planning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Project/Work Monitoring and Control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Supplier Agreement Management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Measurement and Analysis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Process and Product Quality Assurance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Configuration Management</a:t>
            </a:r>
          </a:p>
        </p:txBody>
      </p:sp>
      <p:sp>
        <p:nvSpPr>
          <p:cNvPr id="27" name="Line 30">
            <a:extLst>
              <a:ext uri="{FF2B5EF4-FFF2-40B4-BE49-F238E27FC236}">
                <a16:creationId xmlns:a16="http://schemas.microsoft.com/office/drawing/2014/main" id="{70CEF052-A630-4AA4-9E4E-6295E476F2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5969" y="1401070"/>
            <a:ext cx="69405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28" name="Line 31">
            <a:extLst>
              <a:ext uri="{FF2B5EF4-FFF2-40B4-BE49-F238E27FC236}">
                <a16:creationId xmlns:a16="http://schemas.microsoft.com/office/drawing/2014/main" id="{7F73B53F-41EB-42F9-961F-B11B3CC3D3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0729" y="1799916"/>
            <a:ext cx="6919904" cy="1576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399" dirty="0"/>
          </a:p>
        </p:txBody>
      </p:sp>
      <p:sp>
        <p:nvSpPr>
          <p:cNvPr id="29" name="Line 32">
            <a:extLst>
              <a:ext uri="{FF2B5EF4-FFF2-40B4-BE49-F238E27FC236}">
                <a16:creationId xmlns:a16="http://schemas.microsoft.com/office/drawing/2014/main" id="{F0F65D82-9D29-4D79-9C87-D6C0DEA75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5873" y="5390057"/>
            <a:ext cx="6924666" cy="141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31F4FE8B-B6A4-4C71-ADB0-40B53A6C0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078" y="5448731"/>
            <a:ext cx="660434" cy="23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altLang="en-US" sz="1200" b="1" dirty="0">
                <a:latin typeface="Times New Roman" panose="02020603050405020304" pitchFamily="18" charset="0"/>
              </a:rPr>
              <a:t>1 Initial</a:t>
            </a:r>
          </a:p>
        </p:txBody>
      </p:sp>
      <p:sp>
        <p:nvSpPr>
          <p:cNvPr id="31" name="Line 34">
            <a:extLst>
              <a:ext uri="{FF2B5EF4-FFF2-40B4-BE49-F238E27FC236}">
                <a16:creationId xmlns:a16="http://schemas.microsoft.com/office/drawing/2014/main" id="{333EFB6A-2B4D-46C7-ACAF-6F4BF906BF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573" y="5286981"/>
            <a:ext cx="423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 dirty="0"/>
          </a:p>
        </p:txBody>
      </p:sp>
      <p:sp>
        <p:nvSpPr>
          <p:cNvPr id="32" name="Rectangle 35">
            <a:extLst>
              <a:ext uri="{FF2B5EF4-FFF2-40B4-BE49-F238E27FC236}">
                <a16:creationId xmlns:a16="http://schemas.microsoft.com/office/drawing/2014/main" id="{0657F524-B875-4B72-9DF6-A53DAE91F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969" y="415704"/>
            <a:ext cx="6940537" cy="387890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682DEAB9-10F0-46D4-95C2-A0EC75940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862" y="535567"/>
            <a:ext cx="4356666" cy="26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400" b="1" dirty="0">
                <a:latin typeface="Times New Roman" panose="02020603050405020304" pitchFamily="18" charset="0"/>
              </a:rPr>
              <a:t>DEV/SVC domain specific and Core Process Areas </a:t>
            </a:r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A2C3DCDB-6B1D-4953-BD75-E2A32FC8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109" y="535567"/>
            <a:ext cx="562650" cy="26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400" b="1" dirty="0">
                <a:latin typeface="Times New Roman" panose="02020603050405020304" pitchFamily="18" charset="0"/>
              </a:rPr>
              <a:t>Level</a:t>
            </a:r>
          </a:p>
        </p:txBody>
      </p:sp>
      <p:sp>
        <p:nvSpPr>
          <p:cNvPr id="35" name="Rectangle 38">
            <a:extLst>
              <a:ext uri="{FF2B5EF4-FFF2-40B4-BE49-F238E27FC236}">
                <a16:creationId xmlns:a16="http://schemas.microsoft.com/office/drawing/2014/main" id="{D10498ED-2AA0-40A6-A6EF-98A801E90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12" y="530838"/>
            <a:ext cx="591505" cy="26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0642" tIns="35321" rIns="70642" bIns="35321">
            <a:spAutoFit/>
          </a:bodyPr>
          <a:lstStyle>
            <a:lvl1pPr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08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3263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54100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04938" defTabSz="703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621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193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765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33738" defTabSz="703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1400" b="1" dirty="0">
                <a:latin typeface="Times New Roman" panose="02020603050405020304" pitchFamily="18" charset="0"/>
              </a:rPr>
              <a:t>Focus</a:t>
            </a:r>
          </a:p>
        </p:txBody>
      </p:sp>
      <p:sp>
        <p:nvSpPr>
          <p:cNvPr id="36" name="Line 39">
            <a:extLst>
              <a:ext uri="{FF2B5EF4-FFF2-40B4-BE49-F238E27FC236}">
                <a16:creationId xmlns:a16="http://schemas.microsoft.com/office/drawing/2014/main" id="{716F469B-5B91-4BB0-8DA9-F73273F74A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6923" y="4036911"/>
            <a:ext cx="6943711" cy="473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37" name="Line 40">
            <a:extLst>
              <a:ext uri="{FF2B5EF4-FFF2-40B4-BE49-F238E27FC236}">
                <a16:creationId xmlns:a16="http://schemas.microsoft.com/office/drawing/2014/main" id="{1A5842EC-EA95-45A6-AFB4-058EC2E20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51" y="438267"/>
            <a:ext cx="28744" cy="5443649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38" name="Line 41">
            <a:extLst>
              <a:ext uri="{FF2B5EF4-FFF2-40B4-BE49-F238E27FC236}">
                <a16:creationId xmlns:a16="http://schemas.microsoft.com/office/drawing/2014/main" id="{A9A5DCD8-AF6F-4AAC-B6FD-B92A3ACEB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5489" y="450878"/>
            <a:ext cx="0" cy="540581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39" name="Text Box 43">
            <a:extLst>
              <a:ext uri="{FF2B5EF4-FFF2-40B4-BE49-F238E27FC236}">
                <a16:creationId xmlns:a16="http://schemas.microsoft.com/office/drawing/2014/main" id="{FDE32916-8DD8-4FDE-852A-59119D820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59" y="1748865"/>
            <a:ext cx="4270277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</a:rPr>
              <a:t>Double the process areas is not double the evidence!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CE90C-B9F5-4C94-B4EB-ADBDF27323D8}"/>
              </a:ext>
            </a:extLst>
          </p:cNvPr>
          <p:cNvSpPr txBox="1"/>
          <p:nvPr/>
        </p:nvSpPr>
        <p:spPr>
          <a:xfrm>
            <a:off x="260273" y="3783016"/>
            <a:ext cx="4351063" cy="193899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Legend: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CC"/>
                </a:solidFill>
              </a:rPr>
              <a:t>Blue </a:t>
            </a:r>
            <a:r>
              <a:rPr lang="en-US" sz="2000" b="1" i="1" dirty="0">
                <a:solidFill>
                  <a:srgbClr val="0000CC"/>
                </a:solidFill>
              </a:rPr>
              <a:t>italics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dirty="0"/>
              <a:t>font = Core 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Black</a:t>
            </a:r>
            <a:r>
              <a:rPr lang="en-US" sz="2000" dirty="0"/>
              <a:t> </a:t>
            </a:r>
            <a:r>
              <a:rPr lang="en-US" sz="2000" b="1" dirty="0"/>
              <a:t>font</a:t>
            </a:r>
            <a:r>
              <a:rPr lang="en-US" sz="2000" dirty="0"/>
              <a:t> = domain specific 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Left side list = DEV 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Right side list = SVC 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Center list = Core PAs</a:t>
            </a:r>
          </a:p>
        </p:txBody>
      </p:sp>
    </p:spTree>
    <p:extLst>
      <p:ext uri="{BB962C8B-B14F-4D97-AF65-F5344CB8AC3E}">
        <p14:creationId xmlns:p14="http://schemas.microsoft.com/office/powerpoint/2010/main" val="31081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AA7912-B5C8-402E-AED0-C45E7917B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Most Models Have Overlapping Content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3A4050-C1D0-465D-9950-52D1AC1A08D5}"/>
              </a:ext>
            </a:extLst>
          </p:cNvPr>
          <p:cNvSpPr txBox="1">
            <a:spLocks noChangeArrowheads="1"/>
          </p:cNvSpPr>
          <p:nvPr/>
        </p:nvSpPr>
        <p:spPr>
          <a:xfrm>
            <a:off x="1256974" y="803961"/>
            <a:ext cx="5335785" cy="4967581"/>
          </a:xfrm>
        </p:spPr>
        <p:txBody>
          <a:bodyPr/>
          <a:lstStyle>
            <a:lvl1pPr marL="434259" indent="-434259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40893" indent="-361882" algn="l" defTabSz="579011" rtl="0" eaLnBrk="1" latinLnBrk="0" hangingPunct="1">
              <a:spcBef>
                <a:spcPct val="20000"/>
              </a:spcBef>
              <a:buFont typeface="Arial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528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539" indent="-289505" algn="l" defTabSz="579011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5549" indent="-289505" algn="l" defTabSz="579011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4560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3572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258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159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99"/>
              <a:t>Most standards/models have content overlap</a:t>
            </a:r>
          </a:p>
          <a:p>
            <a:pPr lvl="1"/>
            <a:r>
              <a:rPr lang="en-US" altLang="en-US" sz="1799"/>
              <a:t>Often based on Total Quality Management (TQM) and Deming’s plan-do-check-act principles</a:t>
            </a:r>
          </a:p>
          <a:p>
            <a:pPr lvl="1"/>
            <a:r>
              <a:rPr lang="en-US" altLang="en-US" sz="1799"/>
              <a:t>Some core topics show up in most models</a:t>
            </a:r>
          </a:p>
          <a:p>
            <a:r>
              <a:rPr lang="en-US" altLang="en-US" sz="1999"/>
              <a:t>Each industry standard/model has a ‘sweet spot’ or particular area of focus.  For example:</a:t>
            </a:r>
          </a:p>
          <a:p>
            <a:pPr lvl="1"/>
            <a:r>
              <a:rPr lang="en-US" altLang="en-US" sz="1799"/>
              <a:t>CMMI-DEV is particularly focused on systems development and maintenance</a:t>
            </a:r>
          </a:p>
          <a:p>
            <a:pPr lvl="1"/>
            <a:r>
              <a:rPr lang="en-US" altLang="en-US" sz="1799"/>
              <a:t>eSCM-SP is focused on IT-enabled sourcing</a:t>
            </a:r>
          </a:p>
          <a:p>
            <a:pPr lvl="1"/>
            <a:r>
              <a:rPr lang="en-US" altLang="en-US" sz="1799"/>
              <a:t>COPC is focused on customer care</a:t>
            </a:r>
          </a:p>
          <a:p>
            <a:pPr lvl="1"/>
            <a:r>
              <a:rPr lang="en-US" altLang="en-US" sz="1799"/>
              <a:t>ITIL is focused on IT Service Management</a:t>
            </a:r>
            <a:endParaRPr lang="en-US" altLang="en-US" sz="1799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BE9CD-3BF1-46E1-8958-7F1192C5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845" y="1524496"/>
            <a:ext cx="3504287" cy="990342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/>
              <a:t>Quality Management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34E08-7EF5-4F29-ABD6-CD88A388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845" y="2667199"/>
            <a:ext cx="1599783" cy="990342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/>
              <a:t>Systems</a:t>
            </a:r>
          </a:p>
          <a:p>
            <a:pPr algn="ctr">
              <a:lnSpc>
                <a:spcPct val="80000"/>
              </a:lnSpc>
            </a:pPr>
            <a:r>
              <a:rPr lang="en-US" altLang="en-US"/>
              <a:t>Integration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DC1152-4DCC-4456-B19E-D55FCA665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7349" y="2667199"/>
            <a:ext cx="1599783" cy="990342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/>
              <a:t>Outsourcing</a:t>
            </a:r>
          </a:p>
          <a:p>
            <a:pPr algn="ctr">
              <a:lnSpc>
                <a:spcPct val="80000"/>
              </a:lnSpc>
            </a:pPr>
            <a:r>
              <a:rPr lang="en-US" altLang="en-US"/>
              <a:t>&amp; BPO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5DE46-7334-45A8-A4CD-82827AF1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664" y="838875"/>
            <a:ext cx="3885188" cy="1980684"/>
          </a:xfrm>
          <a:prstGeom prst="rect">
            <a:avLst/>
          </a:prstGeom>
          <a:solidFill>
            <a:srgbClr val="0099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>
                <a:solidFill>
                  <a:schemeClr val="bg1"/>
                </a:solidFill>
              </a:rPr>
              <a:t>ISO 9000:  focus on </a:t>
            </a:r>
          </a:p>
          <a:p>
            <a:pPr>
              <a:lnSpc>
                <a:spcPct val="80000"/>
              </a:lnSpc>
            </a:pPr>
            <a:r>
              <a:rPr lang="en-US" altLang="en-US" sz="1200">
                <a:solidFill>
                  <a:schemeClr val="bg1"/>
                </a:solidFill>
              </a:rPr>
              <a:t>process standards </a:t>
            </a:r>
          </a:p>
          <a:p>
            <a:pPr>
              <a:lnSpc>
                <a:spcPct val="80000"/>
              </a:lnSpc>
            </a:pPr>
            <a:r>
              <a:rPr lang="en-US" altLang="en-US" sz="1200">
                <a:solidFill>
                  <a:schemeClr val="bg1"/>
                </a:solidFill>
              </a:rPr>
              <a:t>and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B54FC-FBE6-4DB6-B998-E9339F332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547" y="2133937"/>
            <a:ext cx="1980684" cy="2818666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 anchorCtr="1"/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/>
              <a:t>ITIL:  focus on IT Service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768FF4-A36F-4B4F-B31D-9BA07AD70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9926" y="1600676"/>
            <a:ext cx="1980684" cy="2742486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 anchorCtr="1"/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 dirty="0">
                <a:solidFill>
                  <a:schemeClr val="bg1"/>
                </a:solidFill>
              </a:rPr>
              <a:t>CMMI DEV:  focus on systems development/ maintenance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AD98B-C29B-4DCC-8BBD-C09FC1A7D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168" y="915055"/>
            <a:ext cx="1904504" cy="2894846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>
                <a:solidFill>
                  <a:schemeClr val="bg1"/>
                </a:solidFill>
              </a:rPr>
              <a:t>eSCM-SP:  focus on IT-enabled sourcing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7C8B0-D3B9-497E-90DA-FCF4BEEF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844" y="2210118"/>
            <a:ext cx="3656648" cy="761802"/>
          </a:xfrm>
          <a:prstGeom prst="rect">
            <a:avLst/>
          </a:prstGeom>
          <a:solidFill>
            <a:schemeClr val="accent2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>
                <a:solidFill>
                  <a:schemeClr val="bg1"/>
                </a:solidFill>
              </a:rPr>
              <a:t>Six Sigma:  focus on data-driven decision making/improvement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578F79CC-E1BC-4D7B-912A-AF9DA180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229" y="5422383"/>
            <a:ext cx="3178934" cy="27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r>
              <a:rPr lang="en-US" altLang="en-US" sz="1200" dirty="0"/>
              <a:t>Source: Accenture. Used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16433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0AD09F-B144-4603-B895-1E29640EF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9100"/>
                </a:solidFill>
                <a:latin typeface="Arial" panose="020B0604020202020204" pitchFamily="34" charset="0"/>
              </a:rPr>
              <a:t>Integrated System Framework (ISF™)</a:t>
            </a:r>
            <a:endParaRPr lang="en-US" dirty="0">
              <a:solidFill>
                <a:srgbClr val="FF91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F1189-EAF0-4DE6-B046-0DB058D444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E2B378-08B3-4C19-8A08-227257437EA0}"/>
              </a:ext>
            </a:extLst>
          </p:cNvPr>
          <p:cNvGrpSpPr>
            <a:grpSpLocks/>
          </p:cNvGrpSpPr>
          <p:nvPr/>
        </p:nvGrpSpPr>
        <p:grpSpPr bwMode="auto">
          <a:xfrm>
            <a:off x="1273487" y="885960"/>
            <a:ext cx="7992568" cy="5832543"/>
            <a:chOff x="340" y="572"/>
            <a:chExt cx="5035" cy="3675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C3271B6D-0584-472F-A276-731FE56EF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035"/>
              <a:ext cx="5035" cy="2939"/>
            </a:xfrm>
            <a:prstGeom prst="roundRect">
              <a:avLst>
                <a:gd name="adj" fmla="val 16667"/>
              </a:avLst>
            </a:prstGeom>
            <a:solidFill>
              <a:srgbClr val="DDDDDD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200"/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056B1B5F-39B2-4734-9039-E7DDEA89A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250"/>
              <a:ext cx="2223" cy="1116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200"/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301F040F-3811-40D5-AE1D-FD2F5FFF1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1115"/>
              <a:ext cx="3493" cy="109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2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140977-7F8F-4799-9EC2-5F7BA775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572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Market &amp; </a:t>
              </a:r>
            </a:p>
            <a:p>
              <a:pPr eaLnBrk="1" hangingPunct="1"/>
              <a:r>
                <a:rPr lang="en-US" altLang="en-US" sz="1200"/>
                <a:t>Competitors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2A76AA-3EB9-4268-810E-687CA49B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06"/>
              <a:ext cx="998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Leadership, </a:t>
              </a:r>
            </a:p>
            <a:p>
              <a:pPr eaLnBrk="1" hangingPunct="1"/>
              <a:r>
                <a:rPr lang="en-US" altLang="en-US" sz="1200"/>
                <a:t>Culture, Strategic </a:t>
              </a:r>
              <a:br>
                <a:rPr lang="en-US" altLang="en-US" sz="1200"/>
              </a:br>
              <a:r>
                <a:rPr lang="en-US" altLang="en-US" sz="1200"/>
                <a:t>Alignment</a:t>
              </a:r>
            </a:p>
            <a:p>
              <a:pPr eaLnBrk="1" hangingPunct="1"/>
              <a:endParaRPr lang="en-US" altLang="en-US" sz="12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34B81F-E5FA-49C7-A0F1-17E5A3539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1706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Infrastructure &amp;</a:t>
              </a:r>
            </a:p>
            <a:p>
              <a:pPr eaLnBrk="1" hangingPunct="1"/>
              <a:r>
                <a:rPr lang="en-US" altLang="en-US" sz="1200"/>
                <a:t>Technology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8FF225-26B3-407F-BC1C-9F520F3DA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1706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Measurement, </a:t>
              </a:r>
            </a:p>
            <a:p>
              <a:pPr eaLnBrk="1" hangingPunct="1"/>
              <a:r>
                <a:rPr lang="en-US" altLang="en-US" sz="1200"/>
                <a:t>Innovation and</a:t>
              </a:r>
            </a:p>
            <a:p>
              <a:pPr eaLnBrk="1" hangingPunct="1"/>
              <a:r>
                <a:rPr lang="en-US" altLang="en-US" sz="1200"/>
                <a:t>Improvement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95247F-BFA6-4626-864C-989156190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1706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Human</a:t>
              </a:r>
              <a:br>
                <a:rPr lang="en-US" altLang="en-US" sz="1200"/>
              </a:br>
              <a:r>
                <a:rPr lang="en-US" altLang="en-US" sz="1200"/>
                <a:t>Capital</a:t>
              </a: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92D38F0A-3355-4737-9AC5-04FDC3324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" y="1106"/>
              <a:ext cx="81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i="1">
                  <a:solidFill>
                    <a:srgbClr val="008000"/>
                  </a:solidFill>
                  <a:latin typeface="Centaur" panose="02030504050205020304" pitchFamily="18" charset="0"/>
                </a:rPr>
                <a:t>Organizational</a:t>
              </a: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ABB6A770-5834-4F19-8C2C-FC80DFBC4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6" y="730"/>
              <a:ext cx="45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i="1">
                  <a:solidFill>
                    <a:srgbClr val="008000"/>
                  </a:solidFill>
                  <a:latin typeface="Centaur" panose="02030504050205020304" pitchFamily="18" charset="0"/>
                </a:rPr>
                <a:t>Market</a:t>
              </a:r>
            </a:p>
          </p:txBody>
        </p: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24452087-B560-4B21-8CA8-F5A3138B4716}"/>
                </a:ext>
              </a:extLst>
            </p:cNvPr>
            <p:cNvCxnSpPr>
              <a:cxnSpLocks noChangeShapeType="1"/>
              <a:stCxn id="8" idx="2"/>
              <a:endCxn id="9" idx="0"/>
            </p:cNvCxnSpPr>
            <p:nvPr/>
          </p:nvCxnSpPr>
          <p:spPr bwMode="auto">
            <a:xfrm rot="5400000">
              <a:off x="2767" y="1093"/>
              <a:ext cx="2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>
              <a:extLst>
                <a:ext uri="{FF2B5EF4-FFF2-40B4-BE49-F238E27FC236}">
                  <a16:creationId xmlns:a16="http://schemas.microsoft.com/office/drawing/2014/main" id="{075059CF-62F1-4741-8BBE-A4D4435EF2A5}"/>
                </a:ext>
              </a:extLst>
            </p:cNvPr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 rot="5400000">
              <a:off x="2834" y="1660"/>
              <a:ext cx="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>
              <a:extLst>
                <a:ext uri="{FF2B5EF4-FFF2-40B4-BE49-F238E27FC236}">
                  <a16:creationId xmlns:a16="http://schemas.microsoft.com/office/drawing/2014/main" id="{D46DEC36-F2E6-4871-9E85-CBCE11FF5336}"/>
                </a:ext>
              </a:extLst>
            </p:cNvPr>
            <p:cNvCxnSpPr>
              <a:cxnSpLocks noChangeShapeType="1"/>
              <a:stCxn id="11" idx="0"/>
              <a:endCxn id="9" idx="3"/>
            </p:cNvCxnSpPr>
            <p:nvPr/>
          </p:nvCxnSpPr>
          <p:spPr bwMode="auto">
            <a:xfrm rot="5400000" flipH="1">
              <a:off x="3526" y="1263"/>
              <a:ext cx="296" cy="59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E11AEA-8F56-4664-B8B0-51DE63A02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323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Customers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5CA943-093F-48D5-AEDB-C476B09C1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322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P&amp;S Execution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AED812-EB24-45E7-9428-444D45A57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322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P&amp;S Sustainment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4B0CAE-54C0-4506-BED6-E4FC248ED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322"/>
              <a:ext cx="907" cy="408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Customers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0225DF-93FD-4174-A263-5FCF36899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776"/>
              <a:ext cx="1859" cy="227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Support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324392-6DB2-4A6C-BC17-BEE8D1A24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048"/>
              <a:ext cx="1859" cy="227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Management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C886D3-1DAA-4577-BB7A-4C4485D13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4020"/>
              <a:ext cx="1859" cy="227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Results (performance)</a:t>
              </a: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CE496339-B570-44C5-92DB-391D3824E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" y="2704"/>
              <a:ext cx="77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i="1">
                  <a:solidFill>
                    <a:srgbClr val="008000"/>
                  </a:solidFill>
                  <a:latin typeface="Centaur" panose="02030504050205020304" pitchFamily="18" charset="0"/>
                </a:rPr>
                <a:t>Customers</a:t>
              </a:r>
            </a:p>
            <a:p>
              <a:pPr eaLnBrk="1" hangingPunct="1"/>
              <a:r>
                <a:rPr lang="en-US" altLang="en-US" sz="1600" i="1">
                  <a:solidFill>
                    <a:srgbClr val="008000"/>
                  </a:solidFill>
                  <a:latin typeface="Centaur" panose="02030504050205020304" pitchFamily="18" charset="0"/>
                </a:rPr>
                <a:t>(pre-contract)</a:t>
              </a:r>
            </a:p>
          </p:txBody>
        </p: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8AA498B9-6021-4EC7-8DD8-48E5F8016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7" y="2695"/>
              <a:ext cx="82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i="1">
                  <a:solidFill>
                    <a:srgbClr val="008000"/>
                  </a:solidFill>
                  <a:latin typeface="Centaur" panose="02030504050205020304" pitchFamily="18" charset="0"/>
                </a:rPr>
                <a:t>Customers</a:t>
              </a:r>
            </a:p>
            <a:p>
              <a:pPr eaLnBrk="1" hangingPunct="1"/>
              <a:r>
                <a:rPr lang="en-US" altLang="en-US" sz="1600" i="1">
                  <a:solidFill>
                    <a:srgbClr val="008000"/>
                  </a:solidFill>
                  <a:latin typeface="Centaur" panose="02030504050205020304" pitchFamily="18" charset="0"/>
                </a:rPr>
                <a:t>(post-contract)</a:t>
              </a:r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EF862A9A-2693-45F8-80F7-2A636D237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311" y="2685"/>
              <a:ext cx="10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i="1">
                  <a:solidFill>
                    <a:srgbClr val="008000"/>
                  </a:solidFill>
                  <a:latin typeface="Centaur" panose="02030504050205020304" pitchFamily="18" charset="0"/>
                </a:rPr>
                <a:t>Products &amp; Services</a:t>
              </a: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D5EF33F-457F-4A55-B546-CAD441EB5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50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399"/>
            </a:p>
          </p:txBody>
        </p:sp>
        <p:cxnSp>
          <p:nvCxnSpPr>
            <p:cNvPr id="29" name="AutoShape 28">
              <a:extLst>
                <a:ext uri="{FF2B5EF4-FFF2-40B4-BE49-F238E27FC236}">
                  <a16:creationId xmlns:a16="http://schemas.microsoft.com/office/drawing/2014/main" id="{E7079850-2659-44AE-9EBD-591A1DBF1F90}"/>
                </a:ext>
              </a:extLst>
            </p:cNvPr>
            <p:cNvCxnSpPr>
              <a:cxnSpLocks noChangeShapeType="1"/>
              <a:stCxn id="21" idx="3"/>
              <a:endCxn id="11" idx="3"/>
            </p:cNvCxnSpPr>
            <p:nvPr/>
          </p:nvCxnSpPr>
          <p:spPr bwMode="auto">
            <a:xfrm flipH="1" flipV="1">
              <a:off x="4422" y="1910"/>
              <a:ext cx="635" cy="616"/>
            </a:xfrm>
            <a:prstGeom prst="bentConnector3">
              <a:avLst>
                <a:gd name="adj1" fmla="val -2251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AutoShape 29">
              <a:extLst>
                <a:ext uri="{FF2B5EF4-FFF2-40B4-BE49-F238E27FC236}">
                  <a16:creationId xmlns:a16="http://schemas.microsoft.com/office/drawing/2014/main" id="{B62DC079-97B9-41DC-8D06-C339E790E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385"/>
              <a:ext cx="2223" cy="544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200"/>
            </a:p>
          </p:txBody>
        </p:sp>
        <p:sp>
          <p:nvSpPr>
            <p:cNvPr id="31" name="Text Box 30">
              <a:extLst>
                <a:ext uri="{FF2B5EF4-FFF2-40B4-BE49-F238E27FC236}">
                  <a16:creationId xmlns:a16="http://schemas.microsoft.com/office/drawing/2014/main" id="{5C20B7BC-C69B-4985-A502-00ED2B8CC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559" y="3560"/>
              <a:ext cx="55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i="1">
                  <a:solidFill>
                    <a:srgbClr val="008000"/>
                  </a:solidFill>
                  <a:latin typeface="Centaur" panose="02030504050205020304" pitchFamily="18" charset="0"/>
                </a:rPr>
                <a:t>Suppliers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2BDC43-02B1-4394-8499-1FE31A7A3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521"/>
              <a:ext cx="1859" cy="227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" b="1">
                  <a:solidFill>
                    <a:schemeClr val="tx1"/>
                  </a:solidFill>
                  <a:latin typeface="Batang" panose="02030600000101010101" pitchFamily="18" charset="-127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Suppliers</a:t>
              </a:r>
            </a:p>
          </p:txBody>
        </p:sp>
        <p:cxnSp>
          <p:nvCxnSpPr>
            <p:cNvPr id="33" name="AutoShape 32">
              <a:extLst>
                <a:ext uri="{FF2B5EF4-FFF2-40B4-BE49-F238E27FC236}">
                  <a16:creationId xmlns:a16="http://schemas.microsoft.com/office/drawing/2014/main" id="{7454F42F-F2A3-405B-8614-9BC31DBB6197}"/>
                </a:ext>
              </a:extLst>
            </p:cNvPr>
            <p:cNvCxnSpPr>
              <a:cxnSpLocks noChangeShapeType="1"/>
              <a:stCxn id="24" idx="3"/>
              <a:endCxn id="11" idx="3"/>
            </p:cNvCxnSpPr>
            <p:nvPr/>
          </p:nvCxnSpPr>
          <p:spPr bwMode="auto">
            <a:xfrm flipV="1">
              <a:off x="3741" y="1910"/>
              <a:ext cx="681" cy="2224"/>
            </a:xfrm>
            <a:prstGeom prst="bentConnector3">
              <a:avLst>
                <a:gd name="adj1" fmla="val 21365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3C1083B8-7306-4347-BCDA-3A3407ED9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252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399"/>
            </a:p>
          </p:txBody>
        </p:sp>
        <p:cxnSp>
          <p:nvCxnSpPr>
            <p:cNvPr id="35" name="AutoShape 34">
              <a:extLst>
                <a:ext uri="{FF2B5EF4-FFF2-40B4-BE49-F238E27FC236}">
                  <a16:creationId xmlns:a16="http://schemas.microsoft.com/office/drawing/2014/main" id="{2C689578-4F54-4C52-845B-247AC73209D9}"/>
                </a:ext>
              </a:extLst>
            </p:cNvPr>
            <p:cNvCxnSpPr>
              <a:cxnSpLocks noChangeShapeType="1"/>
              <a:stCxn id="9" idx="1"/>
              <a:endCxn id="12" idx="0"/>
            </p:cNvCxnSpPr>
            <p:nvPr/>
          </p:nvCxnSpPr>
          <p:spPr bwMode="auto">
            <a:xfrm rot="10800000" flipV="1">
              <a:off x="1791" y="1410"/>
              <a:ext cx="590" cy="29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Text Box 35">
            <a:extLst>
              <a:ext uri="{FF2B5EF4-FFF2-40B4-BE49-F238E27FC236}">
                <a16:creationId xmlns:a16="http://schemas.microsoft.com/office/drawing/2014/main" id="{5EBD2A64-72A7-45C8-B69D-DF22124E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022" y="5365581"/>
            <a:ext cx="1658997" cy="64616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799" b="0" dirty="0">
                <a:latin typeface="Arial" panose="020B0604020202020204" pitchFamily="34" charset="0"/>
              </a:rPr>
              <a:t>The boxes are</a:t>
            </a:r>
          </a:p>
          <a:p>
            <a:pPr eaLnBrk="1" hangingPunct="1"/>
            <a:r>
              <a:rPr lang="en-US" altLang="en-US" sz="1799" b="0" dirty="0">
                <a:latin typeface="Arial" panose="020B0604020202020204" pitchFamily="34" charset="0"/>
              </a:rPr>
              <a:t> “Categories”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583D29A9-14AF-4E68-8311-202CCAD2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75" y="1601389"/>
            <a:ext cx="2101303" cy="64616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799" b="0" dirty="0">
                <a:latin typeface="Arial" panose="020B0604020202020204" pitchFamily="34" charset="0"/>
              </a:rPr>
              <a:t>The </a:t>
            </a:r>
            <a:r>
              <a:rPr lang="en-US" altLang="en-US" sz="1799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“green” </a:t>
            </a:r>
            <a:r>
              <a:rPr lang="en-US" altLang="en-US" sz="1799" b="0" dirty="0">
                <a:latin typeface="Arial" panose="020B0604020202020204" pitchFamily="34" charset="0"/>
              </a:rPr>
              <a:t>titles are “Classes”</a:t>
            </a:r>
          </a:p>
        </p:txBody>
      </p:sp>
      <p:pic>
        <p:nvPicPr>
          <p:cNvPr id="38" name="Picture 63" descr="Logo ISF - Logo_2">
            <a:extLst>
              <a:ext uri="{FF2B5EF4-FFF2-40B4-BE49-F238E27FC236}">
                <a16:creationId xmlns:a16="http://schemas.microsoft.com/office/drawing/2014/main" id="{58263431-EF15-46A6-A691-B06AFEC6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181" y="474110"/>
            <a:ext cx="1152225" cy="8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36">
            <a:extLst>
              <a:ext uri="{FF2B5EF4-FFF2-40B4-BE49-F238E27FC236}">
                <a16:creationId xmlns:a16="http://schemas.microsoft.com/office/drawing/2014/main" id="{11CC3461-A51D-4950-9EA1-02845F1DC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725" y="4880658"/>
            <a:ext cx="3321261" cy="120001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928688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600" b="1">
                <a:solidFill>
                  <a:schemeClr val="tx1"/>
                </a:solidFill>
                <a:latin typeface="Batang" panose="02030600000101010101" pitchFamily="18" charset="-12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799" b="0" dirty="0">
                <a:latin typeface="Arial" panose="020B0604020202020204" pitchFamily="34" charset="0"/>
              </a:rPr>
              <a:t>ISF provides a “meta” structure that maps content from many global standards into a common architecture.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9D89E5-5BDC-465D-9283-6F390E6CBC31}"/>
              </a:ext>
            </a:extLst>
          </p:cNvPr>
          <p:cNvSpPr txBox="1"/>
          <p:nvPr/>
        </p:nvSpPr>
        <p:spPr>
          <a:xfrm>
            <a:off x="8356140" y="1335622"/>
            <a:ext cx="3592558" cy="23069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399" dirty="0"/>
              <a:t>ISF is an operational example of how model, standard, and framework content overlap in consistent and manageable ways</a:t>
            </a:r>
          </a:p>
        </p:txBody>
      </p:sp>
    </p:spTree>
    <p:extLst>
      <p:ext uri="{BB962C8B-B14F-4D97-AF65-F5344CB8AC3E}">
        <p14:creationId xmlns:p14="http://schemas.microsoft.com/office/powerpoint/2010/main" val="153284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0C81C8-398D-46FC-8C0E-B3B798892A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059" y="510838"/>
            <a:ext cx="9767888" cy="433388"/>
          </a:xfrm>
        </p:spPr>
        <p:txBody>
          <a:bodyPr/>
          <a:lstStyle/>
          <a:p>
            <a:r>
              <a:rPr lang="en-US" altLang="en-US" dirty="0"/>
              <a:t>Multi- Model Mapping works!</a:t>
            </a:r>
            <a:endParaRPr lang="en-US" dirty="0"/>
          </a:p>
        </p:txBody>
      </p:sp>
      <p:sp>
        <p:nvSpPr>
          <p:cNvPr id="4" name="Text Box 159">
            <a:extLst>
              <a:ext uri="{FF2B5EF4-FFF2-40B4-BE49-F238E27FC236}">
                <a16:creationId xmlns:a16="http://schemas.microsoft.com/office/drawing/2014/main" id="{C40999C5-1B18-44E9-9F93-24A2F3740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" y="40353"/>
            <a:ext cx="11071516" cy="46141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99" i="1" dirty="0">
                <a:solidFill>
                  <a:srgbClr val="0000CC"/>
                </a:solidFill>
              </a:rPr>
              <a:t>In my case, mappings are embedded and operationalized in Appraisal Wizard™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8A1726-8393-4916-B368-2BFA65E99A7F}"/>
              </a:ext>
            </a:extLst>
          </p:cNvPr>
          <p:cNvSpPr txBox="1">
            <a:spLocks noChangeArrowheads="1"/>
          </p:cNvSpPr>
          <p:nvPr/>
        </p:nvSpPr>
        <p:spPr>
          <a:xfrm>
            <a:off x="1813212" y="1003543"/>
            <a:ext cx="8379817" cy="4723170"/>
          </a:xfrm>
        </p:spPr>
        <p:txBody>
          <a:bodyPr>
            <a:normAutofit/>
          </a:bodyPr>
          <a:lstStyle>
            <a:lvl1pPr marL="434259" indent="-434259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40893" indent="-361882" algn="l" defTabSz="579011" rtl="0" eaLnBrk="1" latinLnBrk="0" hangingPunct="1">
              <a:spcBef>
                <a:spcPct val="20000"/>
              </a:spcBef>
              <a:buFont typeface="Arial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7528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26539" indent="-289505" algn="l" defTabSz="579011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5549" indent="-289505" algn="l" defTabSz="579011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84560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3572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258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1593" indent="-289505" algn="l" defTabSz="579011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99" dirty="0"/>
              <a:t>Mapping Purpose: Tailor events to leverage overlap between models to minimize cost and disruption.</a:t>
            </a:r>
          </a:p>
          <a:p>
            <a:r>
              <a:rPr lang="en-US" altLang="en-US" sz="1999" dirty="0"/>
              <a:t>The </a:t>
            </a:r>
            <a:r>
              <a:rPr lang="en-US" altLang="en-US" sz="1999" dirty="0">
                <a:solidFill>
                  <a:srgbClr val="0000CC"/>
                </a:solidFill>
              </a:rPr>
              <a:t>Data Collection Plan (DCP) leverages model content overlap</a:t>
            </a:r>
            <a:endParaRPr lang="en-US" altLang="en-US" sz="1999" dirty="0"/>
          </a:p>
          <a:p>
            <a:pPr marL="0" indent="0">
              <a:buFont typeface="Arial"/>
              <a:buNone/>
            </a:pPr>
            <a:endParaRPr lang="en-US" altLang="en-US" sz="1999" dirty="0"/>
          </a:p>
          <a:p>
            <a:r>
              <a:rPr lang="en-US" altLang="en-US" sz="1999" dirty="0">
                <a:solidFill>
                  <a:srgbClr val="FF0000"/>
                </a:solidFill>
              </a:rPr>
              <a:t>ISO 9001-2015 to CMMI DEV V1.3 example mapping (via NDIA Multi-Model working group)</a:t>
            </a:r>
          </a:p>
          <a:p>
            <a:endParaRPr lang="en-US" altLang="en-US" sz="1999" dirty="0">
              <a:solidFill>
                <a:srgbClr val="FF0000"/>
              </a:solidFill>
            </a:endParaRPr>
          </a:p>
          <a:p>
            <a:endParaRPr lang="en-US" altLang="en-US" sz="1999" dirty="0">
              <a:solidFill>
                <a:srgbClr val="FF0000"/>
              </a:solidFill>
            </a:endParaRPr>
          </a:p>
          <a:p>
            <a:endParaRPr lang="en-US" altLang="en-US" sz="1999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altLang="en-US" sz="1999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r>
              <a:rPr lang="en-US" altLang="en-US" sz="1999" dirty="0">
                <a:solidFill>
                  <a:srgbClr val="0000CC"/>
                </a:solidFill>
              </a:rPr>
              <a:t>Leverage </a:t>
            </a:r>
            <a:r>
              <a:rPr lang="en-US" altLang="en-US" sz="1999" dirty="0"/>
              <a:t>model “overlaps/dependencies” (e.g., mapping, threads)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595D283-1140-425A-A2DE-350E0AB42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29069"/>
              </p:ext>
            </p:extLst>
          </p:nvPr>
        </p:nvGraphicFramePr>
        <p:xfrm>
          <a:off x="1890842" y="3821666"/>
          <a:ext cx="7913214" cy="81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Worksheet" r:id="rId4" imgW="7915242" imgH="819001" progId="Excel.Sheet.12">
                  <p:embed/>
                </p:oleObj>
              </mc:Choice>
              <mc:Fallback>
                <p:oleObj name="Worksheet" r:id="rId4" imgW="7915242" imgH="819001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595D283-1140-425A-A2DE-350E0AB42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0842" y="3821666"/>
                        <a:ext cx="7913214" cy="81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D5269AB-CBFC-45A3-AA74-5A08423D7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085451"/>
              </p:ext>
            </p:extLst>
          </p:nvPr>
        </p:nvGraphicFramePr>
        <p:xfrm>
          <a:off x="1890841" y="3326495"/>
          <a:ext cx="7913214" cy="49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6" imgW="7915242" imgH="495473" progId="Excel.Sheet.12">
                  <p:embed/>
                </p:oleObj>
              </mc:Choice>
              <mc:Fallback>
                <p:oleObj name="Worksheet" r:id="rId6" imgW="7915242" imgH="495473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D5269AB-CBFC-45A3-AA74-5A08423D7D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0841" y="3326495"/>
                        <a:ext cx="7913214" cy="495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5C8E6D-9BF7-41A5-9C78-D946248757D4}"/>
              </a:ext>
            </a:extLst>
          </p:cNvPr>
          <p:cNvSpPr txBox="1"/>
          <p:nvPr/>
        </p:nvSpPr>
        <p:spPr>
          <a:xfrm>
            <a:off x="104930" y="3330743"/>
            <a:ext cx="1660851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Mr. Byrnes was a member of the NDIA Multi-Model Working Group</a:t>
            </a:r>
          </a:p>
        </p:txBody>
      </p:sp>
    </p:spTree>
    <p:extLst>
      <p:ext uri="{BB962C8B-B14F-4D97-AF65-F5344CB8AC3E}">
        <p14:creationId xmlns:p14="http://schemas.microsoft.com/office/powerpoint/2010/main" val="40464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97FD65-D784-48E2-8585-AD77B2070F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Common Goals – Multi-Model impacts</a:t>
            </a:r>
            <a:endParaRPr lang="en-US" dirty="0"/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3710061C-BDDC-4317-803F-2C3CE82D9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531127"/>
              </p:ext>
            </p:extLst>
          </p:nvPr>
        </p:nvGraphicFramePr>
        <p:xfrm>
          <a:off x="2228115" y="990362"/>
          <a:ext cx="8280458" cy="4877276"/>
        </p:xfrm>
        <a:graphic>
          <a:graphicData uri="http://schemas.openxmlformats.org/drawingml/2006/table">
            <a:tbl>
              <a:tblPr/>
              <a:tblGrid>
                <a:gridCol w="2102526">
                  <a:extLst>
                    <a:ext uri="{9D8B030D-6E8A-4147-A177-3AD203B41FA5}">
                      <a16:colId xmlns:a16="http://schemas.microsoft.com/office/drawing/2014/main" val="2203424771"/>
                    </a:ext>
                  </a:extLst>
                </a:gridCol>
                <a:gridCol w="2953683">
                  <a:extLst>
                    <a:ext uri="{9D8B030D-6E8A-4147-A177-3AD203B41FA5}">
                      <a16:colId xmlns:a16="http://schemas.microsoft.com/office/drawing/2014/main" val="3432457884"/>
                    </a:ext>
                  </a:extLst>
                </a:gridCol>
                <a:gridCol w="3224249">
                  <a:extLst>
                    <a:ext uri="{9D8B030D-6E8A-4147-A177-3AD203B41FA5}">
                      <a16:colId xmlns:a16="http://schemas.microsoft.com/office/drawing/2014/main" val="609578534"/>
                    </a:ext>
                  </a:extLst>
                </a:gridCol>
              </a:tblGrid>
              <a:tr h="822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001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65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14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571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028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Common Goal</a:t>
                      </a:r>
                    </a:p>
                  </a:txBody>
                  <a:tcPr marL="91416" marR="91416"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001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65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14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571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028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Sub-Goal</a:t>
                      </a: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001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65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14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571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028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HM Multi-Model Appraisals</a:t>
                      </a:r>
                    </a:p>
                  </a:txBody>
                  <a:tcPr marL="91416" marR="91416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23211"/>
                  </a:ext>
                </a:extLst>
              </a:tr>
              <a:tr h="987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001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65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14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571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028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Ensure results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286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001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65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14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571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028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Contribute directly to business improvement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Comparable across companies/organizations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001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65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14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571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028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Increase direct comparability.</a:t>
                      </a: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Enable more time spent on performance measurement.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502110"/>
                  </a:ext>
                </a:extLst>
              </a:tr>
              <a:tr h="1303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001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65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14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571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028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Optimize value to sponsors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4300"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286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001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65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14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571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028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Support business objectives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Optimize cost and minimize disruption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001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65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14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571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028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Satisfy multiple benchmarking requirements.</a:t>
                      </a: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Focus on Enterprise (horizontal) rather than vertical improvement pipes.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083933"/>
                  </a:ext>
                </a:extLst>
              </a:tr>
              <a:tr h="176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001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65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14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571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028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Ensure appraisal reliability</a:t>
                      </a:r>
                    </a:p>
                  </a:txBody>
                  <a:tcPr marL="91416" marR="91416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001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65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14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571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028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Create repeatable processes – standardize</a:t>
                      </a: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Make results predictable and differences explainable</a:t>
                      </a: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Results independent of team composition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CC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14300">
                        <a:spcBef>
                          <a:spcPct val="20000"/>
                        </a:spcBef>
                        <a:buClr>
                          <a:srgbClr val="339966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572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001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65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14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571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028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Ensures standard appraisal methodology is implemented (simultaneous or concurrent appraisal).</a:t>
                      </a: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14300" marR="0" lvl="1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Cross model skills and team building will improve overall appraisal reliability.</a:t>
                      </a:r>
                    </a:p>
                  </a:txBody>
                  <a:tcPr marL="91416" marR="91416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931559"/>
                  </a:ext>
                </a:extLst>
              </a:tr>
            </a:tbl>
          </a:graphicData>
        </a:graphic>
      </p:graphicFrame>
      <p:sp>
        <p:nvSpPr>
          <p:cNvPr id="5" name="Text Box 25">
            <a:extLst>
              <a:ext uri="{FF2B5EF4-FFF2-40B4-BE49-F238E27FC236}">
                <a16:creationId xmlns:a16="http://schemas.microsoft.com/office/drawing/2014/main" id="{8AB35296-3BA5-4FF2-8EA0-CE234448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33" y="2810445"/>
            <a:ext cx="1566590" cy="138463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en-US" sz="1200" dirty="0"/>
              <a:t>Slide adapted and updated from presentations by Mr. Byrnes while managing the appraisal project at the SEI.</a:t>
            </a:r>
          </a:p>
        </p:txBody>
      </p:sp>
    </p:spTree>
    <p:extLst>
      <p:ext uri="{BB962C8B-B14F-4D97-AF65-F5344CB8AC3E}">
        <p14:creationId xmlns:p14="http://schemas.microsoft.com/office/powerpoint/2010/main" val="57067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CA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0FE627F8D3844FAFC28612EE182AAD" ma:contentTypeVersion="10" ma:contentTypeDescription="Create a new document." ma:contentTypeScope="" ma:versionID="71a47dad035d54f69415572e193d92d2">
  <xsd:schema xmlns:xsd="http://www.w3.org/2001/XMLSchema" xmlns:xs="http://www.w3.org/2001/XMLSchema" xmlns:p="http://schemas.microsoft.com/office/2006/metadata/properties" xmlns:ns2="3e38fc8b-a407-4e56-be9e-374986dd7d8f" xmlns:ns3="2cf712c2-7d6c-4bbc-8eb4-138523db875a" targetNamespace="http://schemas.microsoft.com/office/2006/metadata/properties" ma:root="true" ma:fieldsID="b3401c64a654b54005589a33d1066cbf" ns2:_="" ns3:_="">
    <xsd:import namespace="3e38fc8b-a407-4e56-be9e-374986dd7d8f"/>
    <xsd:import namespace="2cf712c2-7d6c-4bbc-8eb4-138523db87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8fc8b-a407-4e56-be9e-374986dd7d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712c2-7d6c-4bbc-8eb4-138523db8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BC4CB1-4ACD-42CF-A709-A003F5ABB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CF5390-704B-4AB2-9374-93C44365C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38fc8b-a407-4e56-be9e-374986dd7d8f"/>
    <ds:schemaRef ds:uri="2cf712c2-7d6c-4bbc-8eb4-138523db87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90BEA5-CD4F-4369-BE2B-245EF2CFE279}">
  <ds:schemaRefs>
    <ds:schemaRef ds:uri="http://purl.org/dc/dcmitype/"/>
    <ds:schemaRef ds:uri="2cf712c2-7d6c-4bbc-8eb4-138523db875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3e38fc8b-a407-4e56-be9e-374986dd7d8f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2668</Words>
  <Application>Microsoft Office PowerPoint</Application>
  <PresentationFormat>Custom</PresentationFormat>
  <Paragraphs>443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Batang</vt:lpstr>
      <vt:lpstr>.AppleSystemUIFont</vt:lpstr>
      <vt:lpstr>Arial</vt:lpstr>
      <vt:lpstr>Calibri</vt:lpstr>
      <vt:lpstr>Centaur</vt:lpstr>
      <vt:lpstr>Lucida Grande</vt:lpstr>
      <vt:lpstr>Times New Roman</vt:lpstr>
      <vt:lpstr>Wingdings</vt:lpstr>
      <vt:lpstr>Wingdings 2</vt:lpstr>
      <vt:lpstr>Office Theme</vt:lpstr>
      <vt:lpstr>Worksheet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Jakymaky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Jacobs</dc:creator>
  <cp:lastModifiedBy>Paul Byrnes</cp:lastModifiedBy>
  <cp:revision>103</cp:revision>
  <dcterms:created xsi:type="dcterms:W3CDTF">2013-11-04T17:01:48Z</dcterms:created>
  <dcterms:modified xsi:type="dcterms:W3CDTF">2019-04-16T17:19:43Z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0x010100890FE627F8D3844FAFC28612EE182AAD</vt:lpwstr>
  </property>
</Properties>
</file>